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2" r:id="rId3"/>
    <p:sldId id="258" r:id="rId4"/>
    <p:sldId id="277" r:id="rId5"/>
    <p:sldId id="264" r:id="rId6"/>
    <p:sldId id="257" r:id="rId7"/>
    <p:sldId id="276" r:id="rId8"/>
    <p:sldId id="270" r:id="rId9"/>
    <p:sldId id="278" r:id="rId10"/>
    <p:sldId id="271" r:id="rId11"/>
    <p:sldId id="272" r:id="rId12"/>
    <p:sldId id="273" r:id="rId13"/>
    <p:sldId id="275" r:id="rId14"/>
    <p:sldId id="280" r:id="rId15"/>
    <p:sldId id="267" r:id="rId16"/>
    <p:sldId id="268" r:id="rId17"/>
    <p:sldId id="265" r:id="rId18"/>
    <p:sldId id="261" r:id="rId19"/>
    <p:sldId id="269" r:id="rId20"/>
    <p:sldId id="281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35"/>
  </p:normalViewPr>
  <p:slideViewPr>
    <p:cSldViewPr snapToGrid="0">
      <p:cViewPr>
        <p:scale>
          <a:sx n="64" d="100"/>
          <a:sy n="64" d="100"/>
        </p:scale>
        <p:origin x="2496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0304D-8C3E-F74E-8D5D-47556E9A8C5A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DFD02-4500-5744-94F6-B62B1ABA3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DFD02-4500-5744-94F6-B62B1ABA34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2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3E3A-2BDA-7F6B-E7D1-41F2F5DF3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B703A-273F-4B98-C79A-C7E36F7EC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E09F9-E699-3656-31A3-424E7DEB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CAD53-DB78-7C31-3EF6-517641C1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3F517-C880-46B9-CFFB-17F7CCC6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4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E9522-E5AB-D303-6127-DD3C527C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7F117-FA4B-739B-7FDD-3C487A5AF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235C-7161-1486-E381-85A0A10E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31DA-5C9A-8AA5-B1D3-9DD6FE88A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8FF91-4B44-5E56-6760-0C6CD78E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AF2CA-0BAC-E5FD-447E-9983BC194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281BA-ED1F-2296-6D4C-DE44433CA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6DFC8-6483-6D85-075D-EFF7A4FC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1D48F-9E3E-99EC-0AF9-558289D9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6C718-C09A-C4F6-2902-4C25572C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6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F8C9-38DE-C9B2-EC3F-CDA491C3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95FFD-11F8-03C2-A224-BC99EE5F5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C886-0FDF-1134-C24F-25ABE837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4727-F7E8-B25E-652E-E8F5D23F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ABE72-4502-1A00-524A-B14872893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0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173B-5888-8118-75A4-5DAAF0C68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25A7B-C98D-A367-5CA7-ED985137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ECB1C-9F95-6975-4CB3-3352BF83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4EE67-6104-4218-EF46-B35E423B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1C225-0C50-1056-69E7-D39A5A2F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7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8BB37-6603-BB89-A978-7B3EEA3E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8F7DF-7493-0DD8-C19A-A8FE502DD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FC432-A54B-91D0-A30B-752FE1E0D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68167-8B01-1FBC-F774-46238DC1D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2ED77-E42A-680A-2A12-5A5438AC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FB5C1-B029-1CEE-4F7A-66F8C184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2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7A30-B052-5A52-2842-27D82485F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36D6A-C742-1E22-5533-64B3C3D59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C9593-DC3B-37DE-D6E0-6A5C276CD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81394D-D180-7E76-72CC-35A6EC0C1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8EF31-63D9-369D-A7E8-B050FBF06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E21D3-434A-76F1-9896-9D455D46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FB1A9F-C083-7B66-5261-E8E6792C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76256-117A-5065-3809-A902AD20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B63E-4A8A-1CC0-819F-D2CF5C050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9D224-07F3-FE01-6EB7-7186D65F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CE5481-A170-DFD6-9229-CD763C66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9606B-C7C7-910A-6386-856B76A4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D06DF-E2FE-1C02-740B-88B41F07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91416-0609-0132-317D-71CDFBA6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7BEC4-D46A-1556-1E55-4D78E3AC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5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921A8-0661-55AD-7861-CC1AA4A71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4D3FA-285D-E594-E848-A5DB75E29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0260B-EB40-EF6F-81C2-DE46D16A8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9D362-60EC-FAE0-8B52-7E2C1C5EB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179EF-066D-038F-2DC9-8DC05463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CEEC0-CF26-A061-4622-B4E0E6E0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A65E0-91D3-EA39-43C1-0CABFF0A2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FA845-555A-F879-CBF7-04255E436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C71F8-5BD1-2F1A-D7FA-4809A62BF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BC898-2A97-B136-479C-4977109A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8575D-3FAC-242F-28C0-89DD4E8C7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3484F-190C-7568-65B1-0F6D29D6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FC65B-9FBB-1D1D-A221-471E4608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31FD2-843B-0371-417F-6A8D54AD1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BEDD0-B075-6315-BBEF-2BAE43DA2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ADA95-1B48-3844-858E-1D0D6A4C9EA0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A4CAB-631B-BA2C-090F-A54773B6D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19DEF-8654-733E-BF5E-6B2F403D9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47E4-7C89-AF4F-B28D-C7DE110E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4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EA483-1377-0236-179F-9889FC4F2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Origins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2AE5D-283F-29E4-45AC-4F4D65A564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STORY OF THE BIBLE STORY</a:t>
            </a:r>
          </a:p>
        </p:txBody>
      </p:sp>
    </p:spTree>
    <p:extLst>
      <p:ext uri="{BB962C8B-B14F-4D97-AF65-F5344CB8AC3E}">
        <p14:creationId xmlns:p14="http://schemas.microsoft.com/office/powerpoint/2010/main" val="409366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7A-4733-115E-D875-44E3216D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 Samuel 3: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E54C-51B9-2F58-7D2F-F7FFB9E244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Now the boy Samuel was ministering to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under Eli.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rare in those days;</a:t>
            </a:r>
            <a:r>
              <a:rPr lang="en-US" sz="3800" dirty="0">
                <a:highlight>
                  <a:srgbClr val="FFFF00"/>
                </a:highlight>
              </a:rPr>
              <a:t> visions </a:t>
            </a:r>
            <a:r>
              <a:rPr lang="en-US" sz="3800" dirty="0"/>
              <a:t>were not widespread.</a:t>
            </a:r>
          </a:p>
          <a:p>
            <a:pPr marL="0" indent="0">
              <a:buNone/>
            </a:pPr>
            <a:r>
              <a:rPr lang="en-US" sz="3800" baseline="30000" dirty="0"/>
              <a:t>2 </a:t>
            </a:r>
            <a:r>
              <a:rPr lang="en-US" sz="3800" dirty="0"/>
              <a:t>At that time Eli, whose </a:t>
            </a:r>
            <a:r>
              <a:rPr lang="en-US" sz="3800" dirty="0">
                <a:highlight>
                  <a:srgbClr val="FFFF00"/>
                </a:highlight>
              </a:rPr>
              <a:t>eyesight had begun to grow dim so that he could not see</a:t>
            </a:r>
            <a:r>
              <a:rPr lang="en-US" sz="3800" dirty="0"/>
              <a:t>, was lying down in his room; </a:t>
            </a:r>
            <a:r>
              <a:rPr lang="en-US" sz="3800" baseline="30000" dirty="0"/>
              <a:t>3 </a:t>
            </a:r>
            <a:r>
              <a:rPr lang="en-US" sz="3800" dirty="0"/>
              <a:t>the </a:t>
            </a:r>
            <a:r>
              <a:rPr lang="en-US" sz="3800" dirty="0">
                <a:highlight>
                  <a:srgbClr val="FFFF00"/>
                </a:highlight>
              </a:rPr>
              <a:t>lamp</a:t>
            </a:r>
            <a:r>
              <a:rPr lang="en-US" sz="3800" dirty="0"/>
              <a:t> of God had not yet gone out, and Samuel was lying down in the temple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where the ark of God was. </a:t>
            </a:r>
            <a:r>
              <a:rPr lang="en-US" sz="3800" baseline="30000" dirty="0"/>
              <a:t>4 </a:t>
            </a:r>
            <a:r>
              <a:rPr lang="en-US" sz="3800" dirty="0"/>
              <a:t>Then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called, “Samuel! Samuel!” and he said, “Here I am!” </a:t>
            </a:r>
            <a:r>
              <a:rPr lang="en-US" sz="3800" baseline="30000" dirty="0"/>
              <a:t>5 </a:t>
            </a:r>
            <a:r>
              <a:rPr lang="en-US" sz="3800" dirty="0"/>
              <a:t>and ran to Eli and said, “Here I am, for you called me.” But he said, “I did not call; lie down again.” So he went and lay down. </a:t>
            </a:r>
            <a:r>
              <a:rPr lang="en-US" sz="3800" baseline="30000" dirty="0"/>
              <a:t>6 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again, “Samuel!” Samuel got up and went to Eli and said, “Here I am, for you called me.” But he said, “I did not call, my son; lie down again.”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22AA4-CD31-B7C9-7F1E-ABBC4E1A0B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aseline="30000" dirty="0"/>
              <a:t>7 </a:t>
            </a:r>
            <a:r>
              <a:rPr lang="en-US" sz="3800" dirty="0"/>
              <a:t>Now Samuel did not yet know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and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had not yet been </a:t>
            </a:r>
            <a:r>
              <a:rPr lang="en-US" sz="3800" dirty="0">
                <a:highlight>
                  <a:srgbClr val="FFFF00"/>
                </a:highlight>
              </a:rPr>
              <a:t>revealed</a:t>
            </a:r>
            <a:r>
              <a:rPr lang="en-US" sz="3800" dirty="0"/>
              <a:t> to him. </a:t>
            </a:r>
            <a:r>
              <a:rPr lang="en-US" sz="3800" baseline="30000" dirty="0"/>
              <a:t>8 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Samuel again, a third time. And he got up and went to Eli and said, “Here I am, for you called me.” Then Eli </a:t>
            </a:r>
            <a:r>
              <a:rPr lang="en-US" sz="3800" dirty="0">
                <a:highlight>
                  <a:srgbClr val="FFFF00"/>
                </a:highlight>
              </a:rPr>
              <a:t>perceived</a:t>
            </a:r>
            <a:r>
              <a:rPr lang="en-US" sz="3800" dirty="0"/>
              <a:t> that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calling the boy. </a:t>
            </a:r>
            <a:r>
              <a:rPr lang="en-US" sz="3800" baseline="30000" dirty="0"/>
              <a:t>9 </a:t>
            </a:r>
            <a:r>
              <a:rPr lang="en-US" sz="3800" dirty="0"/>
              <a:t>Therefore Eli said to Samuel, “Go, lie down, and if he calls you, you shall say, ‘Speak,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for your servant is listening.’ ” So Samuel went and lay down in his place.</a:t>
            </a:r>
          </a:p>
          <a:p>
            <a:pPr marL="0" indent="0">
              <a:buNone/>
            </a:pPr>
            <a:r>
              <a:rPr lang="en-US" sz="3800" baseline="30000" dirty="0"/>
              <a:t>10 </a:t>
            </a:r>
            <a:r>
              <a:rPr lang="en-US" sz="3800" dirty="0"/>
              <a:t>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came and stood there, calling as before, “Samuel! Samuel!” And Samuel said, “Speak, for your servant is listening.”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4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7A-4733-115E-D875-44E3216D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 Samuel 3: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E54C-51B9-2F58-7D2F-F7FFB9E244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Now the boy Samuel was ministering to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under Eli. The </a:t>
            </a:r>
            <a:r>
              <a:rPr lang="en-US" sz="3800" dirty="0">
                <a:highlight>
                  <a:srgbClr val="00FF00"/>
                </a:highlight>
              </a:rPr>
              <a:t>word</a:t>
            </a:r>
            <a:r>
              <a:rPr lang="en-US" sz="3800" dirty="0"/>
              <a:t>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rare in those days; visions were not widespread.</a:t>
            </a:r>
          </a:p>
          <a:p>
            <a:pPr marL="0" indent="0">
              <a:buNone/>
            </a:pPr>
            <a:r>
              <a:rPr lang="en-US" sz="3800" baseline="30000" dirty="0"/>
              <a:t>2 </a:t>
            </a:r>
            <a:r>
              <a:rPr lang="en-US" sz="3800" dirty="0"/>
              <a:t>At that time Eli, whose eyesight had begun to grow dim so that he could not see, was lying down in his room; </a:t>
            </a:r>
            <a:r>
              <a:rPr lang="en-US" sz="3800" baseline="30000" dirty="0"/>
              <a:t>3 </a:t>
            </a:r>
            <a:r>
              <a:rPr lang="en-US" sz="3800" dirty="0"/>
              <a:t>the lamp of God had not yet gone out, and Samuel was lying down in the temple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where the ark of God was. </a:t>
            </a:r>
            <a:r>
              <a:rPr lang="en-US" sz="3800" baseline="30000" dirty="0"/>
              <a:t>4 </a:t>
            </a:r>
            <a:r>
              <a:rPr lang="en-US" sz="3800" dirty="0"/>
              <a:t>Then th</a:t>
            </a:r>
            <a:r>
              <a:rPr lang="en-US" sz="3800" dirty="0">
                <a:highlight>
                  <a:srgbClr val="00FF00"/>
                </a:highlight>
              </a:rPr>
              <a:t>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called, </a:t>
            </a:r>
            <a:r>
              <a:rPr lang="en-US" sz="3800" dirty="0"/>
              <a:t>“Samuel! Samuel!” and </a:t>
            </a:r>
            <a:r>
              <a:rPr lang="en-US" sz="3800" dirty="0">
                <a:highlight>
                  <a:srgbClr val="00FF00"/>
                </a:highlight>
              </a:rPr>
              <a:t>he said, </a:t>
            </a:r>
            <a:r>
              <a:rPr lang="en-US" sz="3800" dirty="0"/>
              <a:t>“Here I am!” </a:t>
            </a:r>
            <a:r>
              <a:rPr lang="en-US" sz="3800" baseline="30000" dirty="0"/>
              <a:t>5 </a:t>
            </a:r>
            <a:r>
              <a:rPr lang="en-US" sz="3800" dirty="0"/>
              <a:t>and ran to Eli and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“Here I am, for </a:t>
            </a:r>
            <a:r>
              <a:rPr lang="en-US" sz="3800" dirty="0">
                <a:highlight>
                  <a:srgbClr val="00FF00"/>
                </a:highlight>
              </a:rPr>
              <a:t>you called me</a:t>
            </a:r>
            <a:r>
              <a:rPr lang="en-US" sz="3800" dirty="0"/>
              <a:t>.” But </a:t>
            </a:r>
            <a:r>
              <a:rPr lang="en-US" sz="3800" dirty="0">
                <a:highlight>
                  <a:srgbClr val="00FF00"/>
                </a:highlight>
              </a:rPr>
              <a:t>he said, </a:t>
            </a:r>
            <a:r>
              <a:rPr lang="en-US" sz="3800" dirty="0"/>
              <a:t>“</a:t>
            </a:r>
            <a:r>
              <a:rPr lang="en-US" sz="3800" dirty="0">
                <a:highlight>
                  <a:srgbClr val="00FF00"/>
                </a:highlight>
              </a:rPr>
              <a:t>I did not call; </a:t>
            </a:r>
            <a:r>
              <a:rPr lang="en-US" sz="3800" dirty="0"/>
              <a:t>lie down again.” So he went and lay down. </a:t>
            </a:r>
            <a:r>
              <a:rPr lang="en-US" sz="3800" baseline="30000" dirty="0"/>
              <a:t>6 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 again</a:t>
            </a:r>
            <a:r>
              <a:rPr lang="en-US" sz="3800" dirty="0"/>
              <a:t>, “Samuel!” Samuel got up and went to Eli and </a:t>
            </a:r>
            <a:r>
              <a:rPr lang="en-US" sz="3800" dirty="0">
                <a:highlight>
                  <a:srgbClr val="00FF00"/>
                </a:highlight>
              </a:rPr>
              <a:t>said, </a:t>
            </a:r>
            <a:r>
              <a:rPr lang="en-US" sz="3800" dirty="0"/>
              <a:t>“Here I am</a:t>
            </a:r>
            <a:r>
              <a:rPr lang="en-US" sz="3800" dirty="0">
                <a:highlight>
                  <a:srgbClr val="00FF00"/>
                </a:highlight>
              </a:rPr>
              <a:t>,</a:t>
            </a:r>
            <a:r>
              <a:rPr lang="en-US" sz="3800" dirty="0"/>
              <a:t> for </a:t>
            </a:r>
            <a:r>
              <a:rPr lang="en-US" sz="3800" dirty="0">
                <a:highlight>
                  <a:srgbClr val="00FF00"/>
                </a:highlight>
              </a:rPr>
              <a:t>you called me</a:t>
            </a:r>
            <a:r>
              <a:rPr lang="en-US" sz="3800" dirty="0"/>
              <a:t>.” But he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</a:t>
            </a:r>
            <a:r>
              <a:rPr lang="en-US" sz="3800" dirty="0">
                <a:highlight>
                  <a:srgbClr val="00FF00"/>
                </a:highlight>
              </a:rPr>
              <a:t>“I did not call, </a:t>
            </a:r>
            <a:r>
              <a:rPr lang="en-US" sz="3800" dirty="0"/>
              <a:t>my son; lie down again.”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22AA4-CD31-B7C9-7F1E-ABBC4E1A0B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aseline="30000" dirty="0"/>
              <a:t>7 </a:t>
            </a:r>
            <a:r>
              <a:rPr lang="en-US" sz="3800" dirty="0"/>
              <a:t>Now Samuel did not yet know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and the </a:t>
            </a:r>
            <a:r>
              <a:rPr lang="en-US" sz="3800" dirty="0">
                <a:highlight>
                  <a:srgbClr val="00FF00"/>
                </a:highlight>
              </a:rPr>
              <a:t>word of 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</a:t>
            </a:r>
            <a:r>
              <a:rPr lang="en-US" sz="3800" dirty="0"/>
              <a:t>had not yet been revealed to him. </a:t>
            </a:r>
            <a:r>
              <a:rPr lang="en-US" sz="3800" baseline="30000" dirty="0"/>
              <a:t>8 </a:t>
            </a:r>
            <a:r>
              <a:rPr lang="en-US" sz="3800" dirty="0">
                <a:highlight>
                  <a:srgbClr val="00FF00"/>
                </a:highlight>
              </a:rPr>
              <a:t>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 </a:t>
            </a:r>
            <a:r>
              <a:rPr lang="en-US" sz="3800" dirty="0"/>
              <a:t>Samuel again, a third time. And he got up and went to Eli and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“Here I am, for you called me.” Then Eli </a:t>
            </a:r>
            <a:r>
              <a:rPr lang="en-US" sz="3800" dirty="0">
                <a:highlight>
                  <a:srgbClr val="00FF00"/>
                </a:highlight>
              </a:rPr>
              <a:t>perceived</a:t>
            </a:r>
            <a:r>
              <a:rPr lang="en-US" sz="3800" dirty="0"/>
              <a:t> that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</a:t>
            </a:r>
            <a:r>
              <a:rPr lang="en-US" sz="3800" dirty="0">
                <a:highlight>
                  <a:srgbClr val="00FF00"/>
                </a:highlight>
              </a:rPr>
              <a:t>calling</a:t>
            </a:r>
            <a:r>
              <a:rPr lang="en-US" sz="3800" dirty="0"/>
              <a:t> the boy. </a:t>
            </a:r>
            <a:r>
              <a:rPr lang="en-US" sz="3800" baseline="30000" dirty="0"/>
              <a:t>9 </a:t>
            </a:r>
            <a:r>
              <a:rPr lang="en-US" sz="3800" dirty="0"/>
              <a:t>Therefore Eli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 to Samuel, “Go, lie down, and if he calls you, you shall </a:t>
            </a:r>
            <a:r>
              <a:rPr lang="en-US" sz="3800" dirty="0">
                <a:highlight>
                  <a:srgbClr val="00FF00"/>
                </a:highlight>
              </a:rPr>
              <a:t>say, ‘Speak,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, for your servant is listening.’ </a:t>
            </a:r>
            <a:r>
              <a:rPr lang="en-US" sz="3800" dirty="0"/>
              <a:t>” So Samuel went and lay down in his place.</a:t>
            </a:r>
          </a:p>
          <a:p>
            <a:pPr marL="0" indent="0">
              <a:buNone/>
            </a:pPr>
            <a:r>
              <a:rPr lang="en-US" sz="3800" baseline="30000" dirty="0"/>
              <a:t>10 </a:t>
            </a:r>
            <a:r>
              <a:rPr lang="en-US" sz="3800" dirty="0"/>
              <a:t>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came and stood there, </a:t>
            </a:r>
            <a:r>
              <a:rPr lang="en-US" sz="3800" dirty="0">
                <a:highlight>
                  <a:srgbClr val="00FF00"/>
                </a:highlight>
              </a:rPr>
              <a:t>calling</a:t>
            </a:r>
            <a:r>
              <a:rPr lang="en-US" sz="3800" dirty="0"/>
              <a:t> as before, “Samuel! Samuel!” And </a:t>
            </a:r>
            <a:r>
              <a:rPr lang="en-US" sz="3800" dirty="0">
                <a:highlight>
                  <a:srgbClr val="00FF00"/>
                </a:highlight>
              </a:rPr>
              <a:t>Samuel said, “Speak, for your servant is listening.”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11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7A-4733-115E-D875-44E3216D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 Samuel 3: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E54C-51B9-2F58-7D2F-F7FFB9E24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0661" y="1825625"/>
            <a:ext cx="5181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Now the boy Samuel was ministering to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under Eli.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rare in those days; visions were not widespread.</a:t>
            </a:r>
          </a:p>
          <a:p>
            <a:pPr marL="0" indent="0">
              <a:buNone/>
            </a:pPr>
            <a:r>
              <a:rPr lang="en-US" sz="3800" baseline="30000" dirty="0"/>
              <a:t>2 </a:t>
            </a:r>
            <a:r>
              <a:rPr lang="en-US" sz="3800" dirty="0"/>
              <a:t>At that time Eli, whose eyesight had begun to grow dim so that he could not see, was </a:t>
            </a:r>
            <a:r>
              <a:rPr lang="en-US" sz="3800" dirty="0">
                <a:highlight>
                  <a:srgbClr val="00FFFF"/>
                </a:highlight>
              </a:rPr>
              <a:t>lying down in his room</a:t>
            </a:r>
            <a:r>
              <a:rPr lang="en-US" sz="3800" dirty="0"/>
              <a:t>; </a:t>
            </a:r>
            <a:r>
              <a:rPr lang="en-US" sz="3800" baseline="30000" dirty="0"/>
              <a:t>3 </a:t>
            </a:r>
            <a:r>
              <a:rPr lang="en-US" sz="3800" dirty="0"/>
              <a:t>the lamp of God had not yet gone out, and Samuel was </a:t>
            </a:r>
            <a:r>
              <a:rPr lang="en-US" sz="3800" dirty="0">
                <a:highlight>
                  <a:srgbClr val="00FFFF"/>
                </a:highlight>
              </a:rPr>
              <a:t>lying down in the temple of the </a:t>
            </a:r>
            <a:r>
              <a:rPr lang="en-US" sz="3800" cap="small" dirty="0">
                <a:effectLst/>
                <a:highlight>
                  <a:srgbClr val="00FFFF"/>
                </a:highlight>
              </a:rPr>
              <a:t>Lord</a:t>
            </a:r>
            <a:r>
              <a:rPr lang="en-US" sz="3800" dirty="0">
                <a:highlight>
                  <a:srgbClr val="00FFFF"/>
                </a:highlight>
              </a:rPr>
              <a:t>, where the ark of God was. </a:t>
            </a:r>
            <a:r>
              <a:rPr lang="en-US" sz="3800" baseline="30000" dirty="0"/>
              <a:t>4 </a:t>
            </a:r>
            <a:r>
              <a:rPr lang="en-US" sz="3800" dirty="0"/>
              <a:t>Then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called, “Samuel! Samuel!” and he said, “Here I am!” </a:t>
            </a:r>
            <a:r>
              <a:rPr lang="en-US" sz="3800" baseline="30000" dirty="0"/>
              <a:t>5 </a:t>
            </a:r>
            <a:r>
              <a:rPr lang="en-US" sz="3800" dirty="0"/>
              <a:t>and </a:t>
            </a:r>
            <a:r>
              <a:rPr lang="en-US" sz="3800" dirty="0">
                <a:highlight>
                  <a:srgbClr val="00FFFF"/>
                </a:highlight>
              </a:rPr>
              <a:t>ran to Eli </a:t>
            </a:r>
            <a:r>
              <a:rPr lang="en-US" sz="3800" dirty="0"/>
              <a:t>and said, “</a:t>
            </a:r>
            <a:r>
              <a:rPr lang="en-US" sz="3800" dirty="0">
                <a:highlight>
                  <a:srgbClr val="00FFFF"/>
                </a:highlight>
              </a:rPr>
              <a:t>Here I am</a:t>
            </a:r>
            <a:r>
              <a:rPr lang="en-US" sz="3800" dirty="0"/>
              <a:t>, for you called me.” But he said, “I did not call; lie down again.” So </a:t>
            </a:r>
            <a:r>
              <a:rPr lang="en-US" sz="3800" dirty="0">
                <a:highlight>
                  <a:srgbClr val="00FFFF"/>
                </a:highlight>
              </a:rPr>
              <a:t>he went and lay down</a:t>
            </a:r>
            <a:r>
              <a:rPr lang="en-US" sz="3800" dirty="0"/>
              <a:t>. </a:t>
            </a:r>
            <a:r>
              <a:rPr lang="en-US" sz="3800" baseline="30000" dirty="0"/>
              <a:t>6 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again, “Samuel!” Samuel got up </a:t>
            </a:r>
            <a:r>
              <a:rPr lang="en-US" sz="3800" dirty="0">
                <a:highlight>
                  <a:srgbClr val="00FFFF"/>
                </a:highlight>
              </a:rPr>
              <a:t>and went to Eli </a:t>
            </a:r>
            <a:r>
              <a:rPr lang="en-US" sz="3800" dirty="0"/>
              <a:t>and said, “</a:t>
            </a:r>
            <a:r>
              <a:rPr lang="en-US" sz="3800" dirty="0">
                <a:highlight>
                  <a:srgbClr val="00FFFF"/>
                </a:highlight>
              </a:rPr>
              <a:t>Here I am, </a:t>
            </a:r>
            <a:r>
              <a:rPr lang="en-US" sz="3800" dirty="0"/>
              <a:t>for you called me.” But he said, “I did not call, my son; </a:t>
            </a:r>
            <a:r>
              <a:rPr lang="en-US" sz="3800" dirty="0">
                <a:highlight>
                  <a:srgbClr val="00FFFF"/>
                </a:highlight>
              </a:rPr>
              <a:t>lie down again.”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22AA4-CD31-B7C9-7F1E-ABBC4E1A0B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aseline="30000" dirty="0"/>
              <a:t>7 </a:t>
            </a:r>
            <a:r>
              <a:rPr lang="en-US" sz="3800" dirty="0"/>
              <a:t>Now Samuel did not yet know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and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had not yet been revealed to him. </a:t>
            </a:r>
            <a:r>
              <a:rPr lang="en-US" sz="3800" baseline="30000" dirty="0"/>
              <a:t>8 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Samuel again, a third time. And </a:t>
            </a:r>
            <a:r>
              <a:rPr lang="en-US" sz="3800" dirty="0">
                <a:highlight>
                  <a:srgbClr val="00FFFF"/>
                </a:highlight>
              </a:rPr>
              <a:t>he got up and went to Eli </a:t>
            </a:r>
            <a:r>
              <a:rPr lang="en-US" sz="3800" dirty="0"/>
              <a:t>and said, “</a:t>
            </a:r>
            <a:r>
              <a:rPr lang="en-US" sz="3800" dirty="0">
                <a:highlight>
                  <a:srgbClr val="00FFFF"/>
                </a:highlight>
              </a:rPr>
              <a:t>Here I am, </a:t>
            </a:r>
            <a:r>
              <a:rPr lang="en-US" sz="3800" dirty="0"/>
              <a:t>for you called me.” Then Eli perceived that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calling the boy. </a:t>
            </a:r>
            <a:r>
              <a:rPr lang="en-US" sz="3800" baseline="30000" dirty="0"/>
              <a:t>9 </a:t>
            </a:r>
            <a:r>
              <a:rPr lang="en-US" sz="3800" dirty="0"/>
              <a:t>Therefore Eli said to Samuel, “</a:t>
            </a:r>
            <a:r>
              <a:rPr lang="en-US" sz="3800" dirty="0">
                <a:highlight>
                  <a:srgbClr val="00FFFF"/>
                </a:highlight>
              </a:rPr>
              <a:t>Go, lie down, </a:t>
            </a:r>
            <a:r>
              <a:rPr lang="en-US" sz="3800" dirty="0"/>
              <a:t>and if he calls you, you shall say, ‘Speak,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for your servant is listening.’ ”</a:t>
            </a:r>
            <a:r>
              <a:rPr lang="en-US" sz="3800" dirty="0">
                <a:highlight>
                  <a:srgbClr val="00FFFF"/>
                </a:highlight>
              </a:rPr>
              <a:t> So Samuel went and lay down in his place.</a:t>
            </a:r>
          </a:p>
          <a:p>
            <a:pPr marL="0" indent="0">
              <a:buNone/>
            </a:pPr>
            <a:r>
              <a:rPr lang="en-US" sz="3800" baseline="30000" dirty="0"/>
              <a:t>10 </a:t>
            </a:r>
            <a:r>
              <a:rPr lang="en-US" sz="3800" dirty="0">
                <a:highlight>
                  <a:srgbClr val="00FFFF"/>
                </a:highlight>
              </a:rPr>
              <a:t>Now the </a:t>
            </a:r>
            <a:r>
              <a:rPr lang="en-US" sz="3800" cap="small" dirty="0">
                <a:effectLst/>
                <a:highlight>
                  <a:srgbClr val="00FFFF"/>
                </a:highlight>
              </a:rPr>
              <a:t>Lord</a:t>
            </a:r>
            <a:r>
              <a:rPr lang="en-US" sz="3800" dirty="0">
                <a:highlight>
                  <a:srgbClr val="00FFFF"/>
                </a:highlight>
              </a:rPr>
              <a:t> came and stood there, </a:t>
            </a:r>
            <a:r>
              <a:rPr lang="en-US" sz="3800" dirty="0"/>
              <a:t>calling as before, “Samuel! Samuel!” And Samuel said, “Speak, for your servant is listening.”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25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7A-4733-115E-D875-44E3216D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 Samuel 3: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E54C-51B9-2F58-7D2F-F7FFB9E24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0661" y="1825625"/>
            <a:ext cx="5181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Now the boy Samuel was ministering to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under Eli. The </a:t>
            </a:r>
            <a:r>
              <a:rPr lang="en-US" sz="3800" dirty="0">
                <a:highlight>
                  <a:srgbClr val="00FF00"/>
                </a:highlight>
              </a:rPr>
              <a:t>word of 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</a:t>
            </a:r>
            <a:r>
              <a:rPr lang="en-US" sz="3800" dirty="0"/>
              <a:t>was rare in those days; </a:t>
            </a:r>
            <a:r>
              <a:rPr lang="en-US" sz="3800" dirty="0">
                <a:highlight>
                  <a:srgbClr val="FFFF00"/>
                </a:highlight>
              </a:rPr>
              <a:t>visions</a:t>
            </a:r>
            <a:r>
              <a:rPr lang="en-US" sz="3800" dirty="0"/>
              <a:t> were not</a:t>
            </a:r>
            <a:r>
              <a:rPr lang="en-US" sz="3800" dirty="0">
                <a:highlight>
                  <a:srgbClr val="00FFFF"/>
                </a:highlight>
              </a:rPr>
              <a:t> widespread</a:t>
            </a:r>
            <a:r>
              <a:rPr lang="en-US" sz="3800" dirty="0"/>
              <a:t>.</a:t>
            </a:r>
          </a:p>
          <a:p>
            <a:pPr marL="0" indent="0">
              <a:buNone/>
            </a:pPr>
            <a:r>
              <a:rPr lang="en-US" sz="3800" baseline="30000" dirty="0"/>
              <a:t>2 </a:t>
            </a:r>
            <a:r>
              <a:rPr lang="en-US" sz="3800" dirty="0"/>
              <a:t>At that time Eli, </a:t>
            </a:r>
            <a:r>
              <a:rPr lang="en-US" sz="3800" dirty="0">
                <a:highlight>
                  <a:srgbClr val="FFFF00"/>
                </a:highlight>
              </a:rPr>
              <a:t>whose eyesight had begun to grow dim so that he could not see</a:t>
            </a:r>
            <a:r>
              <a:rPr lang="en-US" sz="3800" dirty="0"/>
              <a:t>, was </a:t>
            </a:r>
            <a:r>
              <a:rPr lang="en-US" sz="3800" dirty="0">
                <a:highlight>
                  <a:srgbClr val="00FFFF"/>
                </a:highlight>
              </a:rPr>
              <a:t>lying down in his room</a:t>
            </a:r>
            <a:r>
              <a:rPr lang="en-US" sz="3800" dirty="0"/>
              <a:t>; </a:t>
            </a:r>
            <a:r>
              <a:rPr lang="en-US" sz="3800" baseline="30000" dirty="0"/>
              <a:t>3 </a:t>
            </a:r>
            <a:r>
              <a:rPr lang="en-US" sz="3800" dirty="0"/>
              <a:t>the lamp of God had not yet gone out, and Samuel was </a:t>
            </a:r>
            <a:r>
              <a:rPr lang="en-US" sz="3800" dirty="0">
                <a:highlight>
                  <a:srgbClr val="00FFFF"/>
                </a:highlight>
              </a:rPr>
              <a:t>lying down in the temple of the </a:t>
            </a:r>
            <a:r>
              <a:rPr lang="en-US" sz="3800" cap="small" dirty="0">
                <a:effectLst/>
                <a:highlight>
                  <a:srgbClr val="00FFFF"/>
                </a:highlight>
              </a:rPr>
              <a:t>Lord</a:t>
            </a:r>
            <a:r>
              <a:rPr lang="en-US" sz="3800" dirty="0">
                <a:highlight>
                  <a:srgbClr val="00FFFF"/>
                </a:highlight>
              </a:rPr>
              <a:t>, where the ark of God was. </a:t>
            </a:r>
            <a:r>
              <a:rPr lang="en-US" sz="3800" baseline="30000" dirty="0"/>
              <a:t>4 </a:t>
            </a:r>
            <a:r>
              <a:rPr lang="en-US" sz="3800" dirty="0"/>
              <a:t>Then 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</a:t>
            </a:r>
            <a:r>
              <a:rPr lang="en-US" sz="3800" dirty="0"/>
              <a:t>, “Samuel! Samuel!” and </a:t>
            </a:r>
            <a:r>
              <a:rPr lang="en-US" sz="3800" dirty="0">
                <a:highlight>
                  <a:srgbClr val="00FF00"/>
                </a:highlight>
              </a:rPr>
              <a:t>he said</a:t>
            </a:r>
            <a:r>
              <a:rPr lang="en-US" sz="3800" dirty="0"/>
              <a:t>, “</a:t>
            </a:r>
            <a:r>
              <a:rPr lang="en-US" sz="3800" dirty="0">
                <a:highlight>
                  <a:srgbClr val="00FFFF"/>
                </a:highlight>
              </a:rPr>
              <a:t>Here I am!” </a:t>
            </a:r>
            <a:r>
              <a:rPr lang="en-US" sz="3800" baseline="30000" dirty="0"/>
              <a:t>5 </a:t>
            </a:r>
            <a:r>
              <a:rPr lang="en-US" sz="3800" dirty="0"/>
              <a:t>and </a:t>
            </a:r>
            <a:r>
              <a:rPr lang="en-US" sz="3800" dirty="0">
                <a:highlight>
                  <a:srgbClr val="00FFFF"/>
                </a:highlight>
              </a:rPr>
              <a:t>ran to Eli </a:t>
            </a:r>
            <a:r>
              <a:rPr lang="en-US" sz="3800" dirty="0"/>
              <a:t>and said, “</a:t>
            </a:r>
            <a:r>
              <a:rPr lang="en-US" sz="3800" dirty="0">
                <a:highlight>
                  <a:srgbClr val="00FFFF"/>
                </a:highlight>
              </a:rPr>
              <a:t>Here I am</a:t>
            </a:r>
            <a:r>
              <a:rPr lang="en-US" sz="3800" dirty="0"/>
              <a:t>, for </a:t>
            </a:r>
            <a:r>
              <a:rPr lang="en-US" sz="3800" dirty="0">
                <a:highlight>
                  <a:srgbClr val="00FF00"/>
                </a:highlight>
              </a:rPr>
              <a:t>you called me.” </a:t>
            </a:r>
            <a:r>
              <a:rPr lang="en-US" sz="3800" dirty="0"/>
              <a:t>But </a:t>
            </a:r>
            <a:r>
              <a:rPr lang="en-US" sz="3800" dirty="0">
                <a:highlight>
                  <a:srgbClr val="00FF00"/>
                </a:highlight>
              </a:rPr>
              <a:t>he said</a:t>
            </a:r>
            <a:r>
              <a:rPr lang="en-US" sz="3800" dirty="0"/>
              <a:t>, </a:t>
            </a:r>
            <a:r>
              <a:rPr lang="en-US" sz="3800" dirty="0">
                <a:highlight>
                  <a:srgbClr val="00FF00"/>
                </a:highlight>
              </a:rPr>
              <a:t>“I did not call</a:t>
            </a:r>
            <a:r>
              <a:rPr lang="en-US" sz="3800" dirty="0"/>
              <a:t>; lie down again.” So </a:t>
            </a:r>
            <a:r>
              <a:rPr lang="en-US" sz="3800" dirty="0">
                <a:highlight>
                  <a:srgbClr val="00FFFF"/>
                </a:highlight>
              </a:rPr>
              <a:t>he went and lay down</a:t>
            </a:r>
            <a:r>
              <a:rPr lang="en-US" sz="3800" dirty="0"/>
              <a:t>. </a:t>
            </a:r>
            <a:r>
              <a:rPr lang="en-US" sz="3800" baseline="30000" dirty="0"/>
              <a:t>6 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 again</a:t>
            </a:r>
            <a:r>
              <a:rPr lang="en-US" sz="3800" dirty="0"/>
              <a:t>, “Samuel!” Samuel got up </a:t>
            </a:r>
            <a:r>
              <a:rPr lang="en-US" sz="3800" dirty="0">
                <a:highlight>
                  <a:srgbClr val="00FFFF"/>
                </a:highlight>
              </a:rPr>
              <a:t>and went to Eli </a:t>
            </a:r>
            <a:r>
              <a:rPr lang="en-US" sz="3800" dirty="0"/>
              <a:t>and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“</a:t>
            </a:r>
            <a:r>
              <a:rPr lang="en-US" sz="3800" dirty="0">
                <a:highlight>
                  <a:srgbClr val="00FFFF"/>
                </a:highlight>
              </a:rPr>
              <a:t>Here I am, </a:t>
            </a:r>
            <a:r>
              <a:rPr lang="en-US" sz="3800" dirty="0"/>
              <a:t>for </a:t>
            </a:r>
            <a:r>
              <a:rPr lang="en-US" sz="3800" dirty="0">
                <a:highlight>
                  <a:srgbClr val="00FF00"/>
                </a:highlight>
              </a:rPr>
              <a:t>you called me.” </a:t>
            </a:r>
            <a:r>
              <a:rPr lang="en-US" sz="3800" dirty="0"/>
              <a:t>But he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“</a:t>
            </a:r>
            <a:r>
              <a:rPr lang="en-US" sz="3800" dirty="0">
                <a:highlight>
                  <a:srgbClr val="00FF00"/>
                </a:highlight>
              </a:rPr>
              <a:t>I did not call</a:t>
            </a:r>
            <a:r>
              <a:rPr lang="en-US" sz="3800" dirty="0"/>
              <a:t>, my son; </a:t>
            </a:r>
            <a:r>
              <a:rPr lang="en-US" sz="3800" dirty="0">
                <a:highlight>
                  <a:srgbClr val="00FFFF"/>
                </a:highlight>
              </a:rPr>
              <a:t>lie down again.”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22AA4-CD31-B7C9-7F1E-ABBC4E1A0B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aseline="30000" dirty="0"/>
              <a:t>7 </a:t>
            </a:r>
            <a:r>
              <a:rPr lang="en-US" sz="3800" dirty="0"/>
              <a:t>Now Samuel did not yet know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and the </a:t>
            </a:r>
            <a:r>
              <a:rPr lang="en-US" sz="3800" dirty="0">
                <a:highlight>
                  <a:srgbClr val="00FF00"/>
                </a:highlight>
              </a:rPr>
              <a:t>word of 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</a:t>
            </a:r>
            <a:r>
              <a:rPr lang="en-US" sz="3800" dirty="0"/>
              <a:t>had not yet been </a:t>
            </a:r>
            <a:r>
              <a:rPr lang="en-US" sz="3800" dirty="0">
                <a:highlight>
                  <a:srgbClr val="FFFF00"/>
                </a:highlight>
              </a:rPr>
              <a:t>revealed</a:t>
            </a:r>
            <a:r>
              <a:rPr lang="en-US" sz="3800" dirty="0"/>
              <a:t> to him. </a:t>
            </a:r>
            <a:r>
              <a:rPr lang="en-US" sz="3800" baseline="30000" dirty="0"/>
              <a:t>8 </a:t>
            </a:r>
            <a:r>
              <a:rPr lang="en-US" sz="3800" dirty="0">
                <a:highlight>
                  <a:srgbClr val="00FF00"/>
                </a:highlight>
              </a:rPr>
              <a:t>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called </a:t>
            </a:r>
            <a:r>
              <a:rPr lang="en-US" sz="3800" dirty="0"/>
              <a:t>Samuel again, a third time. And </a:t>
            </a:r>
            <a:r>
              <a:rPr lang="en-US" sz="3800" dirty="0">
                <a:highlight>
                  <a:srgbClr val="00FFFF"/>
                </a:highlight>
              </a:rPr>
              <a:t>he got up and went to Eli </a:t>
            </a:r>
            <a:r>
              <a:rPr lang="en-US" sz="3800" dirty="0"/>
              <a:t>and </a:t>
            </a:r>
            <a:r>
              <a:rPr lang="en-US" sz="3800" dirty="0">
                <a:highlight>
                  <a:srgbClr val="00FF00"/>
                </a:highlight>
              </a:rPr>
              <a:t>said</a:t>
            </a:r>
            <a:r>
              <a:rPr lang="en-US" sz="3800" dirty="0"/>
              <a:t>, “</a:t>
            </a:r>
            <a:r>
              <a:rPr lang="en-US" sz="3800" dirty="0">
                <a:highlight>
                  <a:srgbClr val="00FFFF"/>
                </a:highlight>
              </a:rPr>
              <a:t>Here I am, </a:t>
            </a:r>
            <a:r>
              <a:rPr lang="en-US" sz="3800" dirty="0"/>
              <a:t>for </a:t>
            </a:r>
            <a:r>
              <a:rPr lang="en-US" sz="3800" dirty="0">
                <a:highlight>
                  <a:srgbClr val="00FF00"/>
                </a:highlight>
              </a:rPr>
              <a:t>you called me</a:t>
            </a:r>
            <a:r>
              <a:rPr lang="en-US" sz="3800" dirty="0"/>
              <a:t>.” Then Eli </a:t>
            </a:r>
            <a:r>
              <a:rPr lang="en-US" sz="3800" dirty="0">
                <a:highlight>
                  <a:srgbClr val="FFFF00"/>
                </a:highlight>
              </a:rPr>
              <a:t>perceived</a:t>
            </a:r>
            <a:r>
              <a:rPr lang="en-US" sz="3800" dirty="0"/>
              <a:t> that the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 was calling </a:t>
            </a:r>
            <a:r>
              <a:rPr lang="en-US" sz="3800" dirty="0"/>
              <a:t>the boy. </a:t>
            </a:r>
            <a:r>
              <a:rPr lang="en-US" sz="3800" baseline="30000" dirty="0"/>
              <a:t>9 </a:t>
            </a:r>
            <a:r>
              <a:rPr lang="en-US" sz="3800" dirty="0"/>
              <a:t>Therefore Eli </a:t>
            </a:r>
            <a:r>
              <a:rPr lang="en-US" sz="3800" dirty="0">
                <a:highlight>
                  <a:srgbClr val="00FF00"/>
                </a:highlight>
              </a:rPr>
              <a:t>said </a:t>
            </a:r>
            <a:r>
              <a:rPr lang="en-US" sz="3800" dirty="0"/>
              <a:t>to Samuel, “</a:t>
            </a:r>
            <a:r>
              <a:rPr lang="en-US" sz="3800" dirty="0">
                <a:highlight>
                  <a:srgbClr val="00FFFF"/>
                </a:highlight>
              </a:rPr>
              <a:t>Go, lie down, </a:t>
            </a:r>
            <a:r>
              <a:rPr lang="en-US" sz="3800" dirty="0"/>
              <a:t>and </a:t>
            </a:r>
            <a:r>
              <a:rPr lang="en-US" sz="3800" dirty="0">
                <a:highlight>
                  <a:srgbClr val="00FF00"/>
                </a:highlight>
              </a:rPr>
              <a:t>if he calls you, you shall say, ‘Speak, </a:t>
            </a:r>
            <a:r>
              <a:rPr lang="en-US" sz="3800" cap="small" dirty="0">
                <a:effectLst/>
                <a:highlight>
                  <a:srgbClr val="00FF00"/>
                </a:highlight>
              </a:rPr>
              <a:t>Lord</a:t>
            </a:r>
            <a:r>
              <a:rPr lang="en-US" sz="3800" dirty="0">
                <a:highlight>
                  <a:srgbClr val="00FF00"/>
                </a:highlight>
              </a:rPr>
              <a:t>, for your servant is listening.’ </a:t>
            </a:r>
            <a:r>
              <a:rPr lang="en-US" sz="3800" dirty="0"/>
              <a:t>”</a:t>
            </a:r>
            <a:r>
              <a:rPr lang="en-US" sz="3800" dirty="0">
                <a:highlight>
                  <a:srgbClr val="00FFFF"/>
                </a:highlight>
              </a:rPr>
              <a:t> So Samuel went and lay down in his place.</a:t>
            </a:r>
          </a:p>
          <a:p>
            <a:pPr marL="0" indent="0">
              <a:buNone/>
            </a:pPr>
            <a:r>
              <a:rPr lang="en-US" sz="3800" baseline="30000" dirty="0"/>
              <a:t>10 </a:t>
            </a:r>
            <a:r>
              <a:rPr lang="en-US" sz="3800" dirty="0">
                <a:highlight>
                  <a:srgbClr val="00FFFF"/>
                </a:highlight>
              </a:rPr>
              <a:t>Now the </a:t>
            </a:r>
            <a:r>
              <a:rPr lang="en-US" sz="3800" cap="small" dirty="0">
                <a:effectLst/>
                <a:highlight>
                  <a:srgbClr val="00FFFF"/>
                </a:highlight>
              </a:rPr>
              <a:t>Lord</a:t>
            </a:r>
            <a:r>
              <a:rPr lang="en-US" sz="3800" dirty="0">
                <a:highlight>
                  <a:srgbClr val="00FFFF"/>
                </a:highlight>
              </a:rPr>
              <a:t> came and stood there, </a:t>
            </a:r>
            <a:r>
              <a:rPr lang="en-US" sz="3800" dirty="0">
                <a:highlight>
                  <a:srgbClr val="00FF00"/>
                </a:highlight>
              </a:rPr>
              <a:t>calling as before, “Samuel! Samuel!” And Samuel said, “Speak, for your servant is listening.”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5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A9D4-B13B-4880-0CB9-04FD9457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Story of Samuel’s Call: Prophet Origin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AC1FF-E75C-B4BC-5859-0F9C3018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How to hear God’s word</a:t>
            </a:r>
          </a:p>
          <a:p>
            <a:pPr marL="0" indent="0" algn="ctr">
              <a:buNone/>
            </a:pPr>
            <a:r>
              <a:rPr lang="en-US" sz="4000" dirty="0"/>
              <a:t>How to see/perceive what God is doing</a:t>
            </a:r>
          </a:p>
          <a:p>
            <a:pPr marL="0" indent="0" algn="ctr">
              <a:buNone/>
            </a:pPr>
            <a:r>
              <a:rPr lang="en-US" sz="4000" dirty="0"/>
              <a:t>Our location in relation to God and others</a:t>
            </a:r>
          </a:p>
          <a:p>
            <a:pPr marL="0" indent="0" algn="ctr">
              <a:buNone/>
            </a:pPr>
            <a:r>
              <a:rPr lang="en-US" sz="4000" dirty="0"/>
              <a:t>----------------------------------</a:t>
            </a:r>
          </a:p>
          <a:p>
            <a:pPr marL="0" indent="0" algn="ctr">
              <a:buNone/>
            </a:pPr>
            <a:r>
              <a:rPr lang="en-US" sz="4000" dirty="0"/>
              <a:t>Physicality to the story: Material Culture</a:t>
            </a:r>
          </a:p>
        </p:txBody>
      </p:sp>
    </p:spTree>
    <p:extLst>
      <p:ext uri="{BB962C8B-B14F-4D97-AF65-F5344CB8AC3E}">
        <p14:creationId xmlns:p14="http://schemas.microsoft.com/office/powerpoint/2010/main" val="48696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3899-FCD7-E1E3-E339-48C7BCDC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421815-1E47-1877-54C0-088A1B02D4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0" y="2794794"/>
            <a:ext cx="8128000" cy="2413000"/>
          </a:xfrm>
        </p:spPr>
      </p:pic>
    </p:spTree>
    <p:extLst>
      <p:ext uri="{BB962C8B-B14F-4D97-AF65-F5344CB8AC3E}">
        <p14:creationId xmlns:p14="http://schemas.microsoft.com/office/powerpoint/2010/main" val="4965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9F165-8E44-32BD-E49F-DAA6FFB78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Origins: Gutenberg Bible, 1454-1455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2C08AF7-45BE-58AC-60C6-BDEFEB9F4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43828" y="2351314"/>
            <a:ext cx="4352925" cy="3439886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BFD37DD-EE8F-1572-124F-918C80E804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10800000" flipV="1">
            <a:off x="6586538" y="2369741"/>
            <a:ext cx="4352925" cy="3264693"/>
          </a:xfrm>
        </p:spPr>
      </p:pic>
    </p:spTree>
    <p:extLst>
      <p:ext uri="{BB962C8B-B14F-4D97-AF65-F5344CB8AC3E}">
        <p14:creationId xmlns:p14="http://schemas.microsoft.com/office/powerpoint/2010/main" val="137301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213A-3C75-4DDE-2CEC-607689DA8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Gutenberg Bible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0B25E-437E-08C3-C7D2-63F26DAEE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Gutenberg invented the moveable type printing press at great financial expense</a:t>
            </a:r>
          </a:p>
          <a:p>
            <a:r>
              <a:rPr lang="en-US" dirty="0"/>
              <a:t>This invention reduced the cost of printing and lowered the price</a:t>
            </a:r>
          </a:p>
          <a:p>
            <a:r>
              <a:rPr lang="en-US" dirty="0"/>
              <a:t>Within a few decades there were printing presses in over 200 cities.</a:t>
            </a:r>
          </a:p>
          <a:p>
            <a:r>
              <a:rPr lang="en-US" dirty="0"/>
              <a:t>With the increase of production came a greater demand for Bibles</a:t>
            </a:r>
          </a:p>
          <a:p>
            <a:r>
              <a:rPr lang="en-US" dirty="0"/>
              <a:t>The circulation of the Bible and other books resulted in a sharp increase in literacy</a:t>
            </a:r>
          </a:p>
          <a:p>
            <a:endParaRPr lang="en-US" dirty="0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C12EEFC5-04F5-BC87-B741-74DF3E4A6B6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3706" b="23706"/>
          <a:stretch>
            <a:fillRect/>
          </a:stretch>
        </p:blipFill>
        <p:spPr>
          <a:xfrm>
            <a:off x="5183188" y="690465"/>
            <a:ext cx="6172200" cy="5561045"/>
          </a:xfrm>
        </p:spPr>
      </p:pic>
    </p:spTree>
    <p:extLst>
      <p:ext uri="{BB962C8B-B14F-4D97-AF65-F5344CB8AC3E}">
        <p14:creationId xmlns:p14="http://schemas.microsoft.com/office/powerpoint/2010/main" val="1737210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B066-F2BE-A5AE-8B10-6BD1D351E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Origins: History of translation in 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3D86-2572-FD1F-F9A9-FB198F55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 Languages: Hebrew, Aramaic, </a:t>
            </a:r>
            <a:r>
              <a:rPr lang="en-US" i="1" dirty="0"/>
              <a:t>koine </a:t>
            </a:r>
            <a:r>
              <a:rPr lang="en-US" dirty="0"/>
              <a:t>Greek</a:t>
            </a:r>
          </a:p>
          <a:p>
            <a:r>
              <a:rPr lang="en-US" dirty="0"/>
              <a:t>Early Translations: Greek, Latin, Syriac</a:t>
            </a:r>
          </a:p>
          <a:p>
            <a:r>
              <a:rPr lang="en-US" dirty="0"/>
              <a:t>English Bibles: John Wycliffe (1329-1384) translated the Bible into English from the Vulgate(1380/82). William Tyndale of the Protestant Reformation (1494-1536) translated the NT from Greek </a:t>
            </a:r>
            <a:r>
              <a:rPr lang="en-US" dirty="0" err="1"/>
              <a:t>mss.</a:t>
            </a:r>
            <a:r>
              <a:rPr lang="en-US" dirty="0"/>
              <a:t> and began work on the OT from Hebrew </a:t>
            </a:r>
            <a:r>
              <a:rPr lang="en-US" dirty="0" err="1"/>
              <a:t>mss.</a:t>
            </a:r>
            <a:r>
              <a:rPr lang="en-US" dirty="0"/>
              <a:t> Miles Coverdale (1488-1569)continued and finished Tyndale’s work.</a:t>
            </a:r>
          </a:p>
          <a:p>
            <a:r>
              <a:rPr lang="en-US" dirty="0"/>
              <a:t>Early Bibles – Wycliffe, Coverdale (Great Bible), Geneva Bible, Bishop’s Bible, Douay Bible,  King James (1611).</a:t>
            </a:r>
          </a:p>
        </p:txBody>
      </p:sp>
    </p:spTree>
    <p:extLst>
      <p:ext uri="{BB962C8B-B14F-4D97-AF65-F5344CB8AC3E}">
        <p14:creationId xmlns:p14="http://schemas.microsoft.com/office/powerpoint/2010/main" val="3680115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C254-A92E-6936-BE75-5A2B396B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804" y="365125"/>
            <a:ext cx="10842172" cy="1325563"/>
          </a:xfrm>
        </p:spPr>
        <p:txBody>
          <a:bodyPr/>
          <a:lstStyle/>
          <a:p>
            <a:r>
              <a:rPr lang="en-US" dirty="0"/>
              <a:t>Original Language does not mean Original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830BC-82FF-3CEC-5CC3-073704446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Some translations worked from other translations (Vulgate, etc.)</a:t>
            </a:r>
          </a:p>
          <a:p>
            <a:r>
              <a:rPr lang="en-US" dirty="0"/>
              <a:t>We have no </a:t>
            </a:r>
            <a:r>
              <a:rPr lang="en-US" i="1" dirty="0"/>
              <a:t>urtext </a:t>
            </a:r>
            <a:r>
              <a:rPr lang="en-US" dirty="0"/>
              <a:t>of the Old or New Testament books, only copies</a:t>
            </a:r>
          </a:p>
          <a:p>
            <a:r>
              <a:rPr lang="en-US" dirty="0"/>
              <a:t>For the OT, documents were curated and copied by scribes</a:t>
            </a:r>
          </a:p>
          <a:p>
            <a:r>
              <a:rPr lang="en-US" dirty="0"/>
              <a:t>Scribes worked in family groups</a:t>
            </a:r>
          </a:p>
          <a:p>
            <a:r>
              <a:rPr lang="en-US" dirty="0"/>
              <a:t>The oldest complete </a:t>
            </a:r>
            <a:r>
              <a:rPr lang="en-US" b="1" dirty="0" err="1"/>
              <a:t>ms</a:t>
            </a:r>
            <a:r>
              <a:rPr lang="en-US" dirty="0" err="1"/>
              <a:t>.</a:t>
            </a:r>
            <a:r>
              <a:rPr lang="en-US" dirty="0"/>
              <a:t> of the OT is called the Leningrad </a:t>
            </a:r>
            <a:r>
              <a:rPr lang="en-US" b="1" dirty="0"/>
              <a:t>Codex</a:t>
            </a:r>
            <a:endParaRPr lang="en-US" dirty="0"/>
          </a:p>
          <a:p>
            <a:r>
              <a:rPr lang="en-US" dirty="0"/>
              <a:t>The Old Testament we have today is translated from the Leningrad Codex</a:t>
            </a:r>
          </a:p>
        </p:txBody>
      </p:sp>
    </p:spTree>
    <p:extLst>
      <p:ext uri="{BB962C8B-B14F-4D97-AF65-F5344CB8AC3E}">
        <p14:creationId xmlns:p14="http://schemas.microsoft.com/office/powerpoint/2010/main" val="363801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1C31-343A-3302-8AE6-A4AE850D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 Study at Alfred Street Baptist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610B1-C924-EEBA-0277-D50600A85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 element of the Baptist Denomination</a:t>
            </a:r>
          </a:p>
          <a:p>
            <a:r>
              <a:rPr lang="en-US" dirty="0"/>
              <a:t>Centrality of the Bible and the proclaimed word</a:t>
            </a:r>
          </a:p>
          <a:p>
            <a:r>
              <a:rPr lang="en-US" dirty="0"/>
              <a:t>The Bible contains all things necessary for us and for our salvation</a:t>
            </a:r>
          </a:p>
          <a:p>
            <a:r>
              <a:rPr lang="en-US" dirty="0"/>
              <a:t>Authoritative</a:t>
            </a:r>
          </a:p>
          <a:p>
            <a:r>
              <a:rPr lang="en-US" dirty="0"/>
              <a:t>A part of ASBC’s identity, with the opportunity to engage God’s word and think!</a:t>
            </a:r>
          </a:p>
          <a:p>
            <a:r>
              <a:rPr lang="en-US" dirty="0"/>
              <a:t>“Read your Bible, it will make you a better Christian.” -HJW</a:t>
            </a:r>
          </a:p>
        </p:txBody>
      </p:sp>
    </p:spTree>
    <p:extLst>
      <p:ext uri="{BB962C8B-B14F-4D97-AF65-F5344CB8AC3E}">
        <p14:creationId xmlns:p14="http://schemas.microsoft.com/office/powerpoint/2010/main" val="3683885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A7D3-DA11-4D81-4FF3-AB8B430D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text in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42613-3B1E-C486-EDC6-2C8E7E22F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 like Samuel:</a:t>
            </a:r>
          </a:p>
          <a:p>
            <a:pPr marL="0" indent="0">
              <a:buNone/>
            </a:pPr>
            <a:r>
              <a:rPr lang="en-US" dirty="0"/>
              <a:t>See it for what it is</a:t>
            </a:r>
          </a:p>
          <a:p>
            <a:pPr marL="0" indent="0">
              <a:buNone/>
            </a:pPr>
            <a:r>
              <a:rPr lang="en-US" dirty="0"/>
              <a:t>Listen for the surplus of meaning</a:t>
            </a:r>
          </a:p>
          <a:p>
            <a:pPr marL="0" indent="0">
              <a:buNone/>
            </a:pPr>
            <a:r>
              <a:rPr lang="en-US" dirty="0"/>
              <a:t>Be mindful of the passage’s location in the text</a:t>
            </a:r>
          </a:p>
          <a:p>
            <a:pPr marL="0" indent="0">
              <a:buNone/>
            </a:pPr>
            <a:r>
              <a:rPr lang="en-US" dirty="0"/>
              <a:t>Be mindful of our location in relationship to the text</a:t>
            </a:r>
          </a:p>
          <a:p>
            <a:pPr marL="0" indent="0">
              <a:buNone/>
            </a:pPr>
            <a:r>
              <a:rPr lang="en-US" dirty="0"/>
              <a:t>It helps to do this work in community</a:t>
            </a:r>
          </a:p>
        </p:txBody>
      </p:sp>
    </p:spTree>
    <p:extLst>
      <p:ext uri="{BB962C8B-B14F-4D97-AF65-F5344CB8AC3E}">
        <p14:creationId xmlns:p14="http://schemas.microsoft.com/office/powerpoint/2010/main" val="1975952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D408F-BACE-2001-4227-7BE3C4D34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 for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FEDE3-7EB5-54FD-253C-FB4294958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The Bible is a work in translation - it was written in another language</a:t>
            </a:r>
          </a:p>
          <a:p>
            <a:pPr>
              <a:buFont typeface="+mj-lt"/>
              <a:buAutoNum type="arabicPeriod"/>
            </a:pPr>
            <a:r>
              <a:rPr lang="en-US" dirty="0"/>
              <a:t>The Bible represents (an)other culture(s)</a:t>
            </a:r>
          </a:p>
          <a:p>
            <a:pPr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You are not a blank slate</a:t>
            </a:r>
          </a:p>
          <a:p>
            <a:pPr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Assume a surplus of meaning 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the story says cannot be separated from how it is told</a:t>
            </a:r>
          </a:p>
          <a:p>
            <a:pPr>
              <a:buFont typeface="+mj-lt"/>
              <a:buAutoNum type="arabicPeriod"/>
            </a:pPr>
            <a:r>
              <a:rPr lang="en-US" dirty="0"/>
              <a:t>Why the story is told cannot be separated from how it is told</a:t>
            </a:r>
          </a:p>
          <a:p>
            <a:pPr>
              <a:buFont typeface="+mj-lt"/>
              <a:buAutoNum type="arabicPeriod"/>
            </a:pPr>
            <a:r>
              <a:rPr lang="en-US" dirty="0"/>
              <a:t>History matters</a:t>
            </a:r>
          </a:p>
          <a:p>
            <a:pPr>
              <a:buFont typeface="+mj-lt"/>
              <a:buAutoNum type="arabicPeriod"/>
            </a:pPr>
            <a:r>
              <a:rPr lang="en-US" dirty="0"/>
              <a:t>The Bible is rooted in history but not bound to 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6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DF46-1F28-24DE-7628-549981B4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98429-97FB-FA91-627F-F1C2D0160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 have a better understanding of the Bible as God’s word</a:t>
            </a:r>
          </a:p>
          <a:p>
            <a:r>
              <a:rPr lang="en-US" dirty="0"/>
              <a:t>To have a better understanding of the Bible as a cultural repository</a:t>
            </a:r>
          </a:p>
          <a:p>
            <a:r>
              <a:rPr lang="en-US" dirty="0"/>
              <a:t>To have a better understanding of the Bible as a historical artifact</a:t>
            </a:r>
          </a:p>
          <a:p>
            <a:r>
              <a:rPr lang="en-US" dirty="0"/>
              <a:t>To have a better understanding of the Bible as a literary document</a:t>
            </a:r>
          </a:p>
          <a:p>
            <a:r>
              <a:rPr lang="en-US" dirty="0"/>
              <a:t>To have a better understanding of the Bible as a theological text</a:t>
            </a:r>
          </a:p>
          <a:p>
            <a:r>
              <a:rPr lang="en-US" dirty="0"/>
              <a:t>To have a better understanding of the Bible as a dialogue=living word</a:t>
            </a:r>
          </a:p>
        </p:txBody>
      </p:sp>
    </p:spTree>
    <p:extLst>
      <p:ext uri="{BB962C8B-B14F-4D97-AF65-F5344CB8AC3E}">
        <p14:creationId xmlns:p14="http://schemas.microsoft.com/office/powerpoint/2010/main" val="58450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E34F0-F1A3-5C90-8874-5A2DC573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Terms of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DC483-6882-FC79-1752-257F27C0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931"/>
            <a:ext cx="10515600" cy="4796032"/>
          </a:xfrm>
        </p:spPr>
        <p:txBody>
          <a:bodyPr>
            <a:normAutofit/>
          </a:bodyPr>
          <a:lstStyle/>
          <a:p>
            <a:r>
              <a:rPr lang="en-US" dirty="0"/>
              <a:t>Bible Study is a life-long enterprise</a:t>
            </a:r>
          </a:p>
          <a:p>
            <a:r>
              <a:rPr lang="en-US" dirty="0"/>
              <a:t>Learn to feel comfortable not knowing everything - scaffolding</a:t>
            </a:r>
          </a:p>
          <a:p>
            <a:r>
              <a:rPr lang="en-US" dirty="0"/>
              <a:t>It’s OK if we don’t agree</a:t>
            </a:r>
          </a:p>
          <a:p>
            <a:r>
              <a:rPr lang="en-US" dirty="0"/>
              <a:t>It’s OK to change your mind</a:t>
            </a:r>
          </a:p>
          <a:p>
            <a:r>
              <a:rPr lang="en-US" dirty="0"/>
              <a:t>Listen with care to what others have to say</a:t>
            </a:r>
          </a:p>
          <a:p>
            <a:r>
              <a:rPr lang="en-US" dirty="0"/>
              <a:t>This is a space of mutual respect</a:t>
            </a:r>
          </a:p>
          <a:p>
            <a:r>
              <a:rPr lang="en-US" dirty="0"/>
              <a:t>Assume everyone else is as smart as you are</a:t>
            </a:r>
          </a:p>
          <a:p>
            <a:r>
              <a:rPr lang="en-US" dirty="0"/>
              <a:t>Assume everyone else loves Jesus as much as you do</a:t>
            </a:r>
          </a:p>
          <a:p>
            <a:r>
              <a:rPr lang="en-US" dirty="0"/>
              <a:t>Some of the best lessons come in the form of a surprise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768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EA483-1377-0236-179F-9889FC4F2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Origins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2AE5D-283F-29E4-45AC-4F4D65A564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STORY OF THE BIBLE STORY</a:t>
            </a:r>
          </a:p>
        </p:txBody>
      </p:sp>
    </p:spTree>
    <p:extLst>
      <p:ext uri="{BB962C8B-B14F-4D97-AF65-F5344CB8AC3E}">
        <p14:creationId xmlns:p14="http://schemas.microsoft.com/office/powerpoint/2010/main" val="198455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E0A11-0DFA-F93F-3B46-B88F1C0E0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origin, 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DBB5D-11EE-8D92-9184-BB775EA5A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point of origination – the place where something begins, arises or is derived</a:t>
            </a:r>
          </a:p>
          <a:p>
            <a:r>
              <a:rPr lang="en-US" dirty="0"/>
              <a:t>Ancestry; derivation</a:t>
            </a:r>
          </a:p>
          <a:p>
            <a:r>
              <a:rPr lang="en-US" dirty="0"/>
              <a:t>A coming into being</a:t>
            </a:r>
          </a:p>
          <a:p>
            <a:r>
              <a:rPr lang="en-US" i="1" dirty="0"/>
              <a:t>Anatomy </a:t>
            </a:r>
            <a:r>
              <a:rPr lang="en-US" dirty="0"/>
              <a:t>The point of attachment of a muscle</a:t>
            </a:r>
          </a:p>
          <a:p>
            <a:r>
              <a:rPr lang="en-US" i="1" dirty="0"/>
              <a:t>Math</a:t>
            </a:r>
            <a:r>
              <a:rPr lang="en-US" dirty="0"/>
              <a:t> The point of intersection of coordinate axes, as in the Cartesian coordinate system.</a:t>
            </a:r>
          </a:p>
        </p:txBody>
      </p:sp>
    </p:spTree>
    <p:extLst>
      <p:ext uri="{BB962C8B-B14F-4D97-AF65-F5344CB8AC3E}">
        <p14:creationId xmlns:p14="http://schemas.microsoft.com/office/powerpoint/2010/main" val="184668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E776-F932-9FD3-8AD5-2975880E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Origin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B6A71-3282-4E1B-9B65-0F31B380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origin story is an account or backstory revealing how a character or groups of people came to be.</a:t>
            </a:r>
          </a:p>
          <a:p>
            <a:r>
              <a:rPr lang="en-US" dirty="0"/>
              <a:t>In comic books, it explains how a superhero gained their power; how they becomes superheroes or villains</a:t>
            </a:r>
          </a:p>
          <a:p>
            <a:r>
              <a:rPr lang="en-US" dirty="0"/>
              <a:t>The Bible </a:t>
            </a:r>
            <a:r>
              <a:rPr lang="en-US" i="1" dirty="0"/>
              <a:t>contains</a:t>
            </a:r>
            <a:r>
              <a:rPr lang="en-US" dirty="0"/>
              <a:t> origin stories</a:t>
            </a:r>
          </a:p>
          <a:p>
            <a:r>
              <a:rPr lang="en-US" dirty="0"/>
              <a:t>The Bible </a:t>
            </a:r>
            <a:r>
              <a:rPr lang="en-US" i="1" dirty="0"/>
              <a:t>has</a:t>
            </a:r>
            <a:r>
              <a:rPr lang="en-US" dirty="0"/>
              <a:t> its own origin stories</a:t>
            </a:r>
          </a:p>
        </p:txBody>
      </p:sp>
    </p:spTree>
    <p:extLst>
      <p:ext uri="{BB962C8B-B14F-4D97-AF65-F5344CB8AC3E}">
        <p14:creationId xmlns:p14="http://schemas.microsoft.com/office/powerpoint/2010/main" val="232992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7A-4733-115E-D875-44E3216D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An Origin Story: 1 Samuel 3: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E54C-51B9-2F58-7D2F-F7FFB9E244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Now the boy Samuel was ministering to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under Eli.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rare in those days; visions were not widespread.</a:t>
            </a:r>
          </a:p>
          <a:p>
            <a:pPr marL="0" indent="0">
              <a:buNone/>
            </a:pPr>
            <a:r>
              <a:rPr lang="en-US" sz="3800" baseline="30000" dirty="0"/>
              <a:t>2 </a:t>
            </a:r>
            <a:r>
              <a:rPr lang="en-US" sz="3800" dirty="0"/>
              <a:t>At that time Eli, whose eyesight had begun to grow dim so that he could not see, was lying down in his room; </a:t>
            </a:r>
            <a:r>
              <a:rPr lang="en-US" sz="3800" baseline="30000" dirty="0"/>
              <a:t>3 </a:t>
            </a:r>
            <a:r>
              <a:rPr lang="en-US" sz="3800" dirty="0"/>
              <a:t>the lamp of God had not yet gone out, and Samuel was lying down in the temple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where the ark of God was. </a:t>
            </a:r>
            <a:r>
              <a:rPr lang="en-US" sz="3800" baseline="30000" dirty="0"/>
              <a:t>4 </a:t>
            </a:r>
            <a:r>
              <a:rPr lang="en-US" sz="3800" dirty="0"/>
              <a:t>Then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called, “Samuel! Samuel!” and he said, “Here I am!” </a:t>
            </a:r>
            <a:r>
              <a:rPr lang="en-US" sz="3800" baseline="30000" dirty="0"/>
              <a:t>5 </a:t>
            </a:r>
            <a:r>
              <a:rPr lang="en-US" sz="3800" dirty="0"/>
              <a:t>and ran to Eli and said, “Here I am, for you called me.” But he said, “I did not call; lie down again.” So he went and lay down. </a:t>
            </a:r>
            <a:r>
              <a:rPr lang="en-US" sz="3800" baseline="30000" dirty="0"/>
              <a:t>6 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again, “Samuel!” Samuel got up and went to Eli and said, “Here I am, for you called me.” But he said, “I did not call, my son; lie down again.”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22AA4-CD31-B7C9-7F1E-ABBC4E1A0B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aseline="30000" dirty="0"/>
              <a:t>7 </a:t>
            </a:r>
            <a:r>
              <a:rPr lang="en-US" sz="3800" dirty="0"/>
              <a:t>Now Samuel did not yet know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and the word of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had not yet been revealed to him. </a:t>
            </a:r>
            <a:r>
              <a:rPr lang="en-US" sz="3800" baseline="30000" dirty="0"/>
              <a:t>8 </a:t>
            </a:r>
            <a:r>
              <a:rPr lang="en-US" sz="3800" dirty="0"/>
              <a:t>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called Samuel again, a third time. And he got up and went to Eli and said, “Here I am, for you called me.” Then Eli perceived that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was calling the boy. </a:t>
            </a:r>
            <a:r>
              <a:rPr lang="en-US" sz="3800" baseline="30000" dirty="0"/>
              <a:t>9 </a:t>
            </a:r>
            <a:r>
              <a:rPr lang="en-US" sz="3800" dirty="0"/>
              <a:t>Therefore Eli said to Samuel, “Go, lie down, and if he calls you, you shall say, ‘Speak,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, for your servant is listening.’ ” So Samuel went and lay down in his place.</a:t>
            </a:r>
          </a:p>
          <a:p>
            <a:pPr marL="0" indent="0">
              <a:buNone/>
            </a:pPr>
            <a:r>
              <a:rPr lang="en-US" sz="3800" baseline="30000" dirty="0"/>
              <a:t>10 </a:t>
            </a:r>
            <a:r>
              <a:rPr lang="en-US" sz="3800" dirty="0"/>
              <a:t>Now the </a:t>
            </a:r>
            <a:r>
              <a:rPr lang="en-US" sz="3800" cap="small" dirty="0">
                <a:effectLst/>
              </a:rPr>
              <a:t>Lord</a:t>
            </a:r>
            <a:r>
              <a:rPr lang="en-US" sz="3800" dirty="0"/>
              <a:t> came and stood there, calling as before, “Samuel! Samuel!” And Samuel said, “Speak, for your servant is listening.”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3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0CAF-48B5-784A-8DD7-7140A5733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6E6FB-83F1-7DD8-0E5C-40FFC90E3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text say?</a:t>
            </a:r>
          </a:p>
          <a:p>
            <a:r>
              <a:rPr lang="en-US" dirty="0"/>
              <a:t>Where is it situated in the larger narrative?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GROUP EXERCISE: 5 minutes</a:t>
            </a:r>
          </a:p>
          <a:p>
            <a:r>
              <a:rPr lang="en-US" dirty="0"/>
              <a:t>Group 1: Identify all references to seeing</a:t>
            </a:r>
          </a:p>
          <a:p>
            <a:r>
              <a:rPr lang="en-US" dirty="0"/>
              <a:t>Group 2: Identify all references to hearing</a:t>
            </a:r>
          </a:p>
          <a:p>
            <a:r>
              <a:rPr lang="en-US" dirty="0"/>
              <a:t>Group 3: Identify all references to location, space, movement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2490</Words>
  <Application>Microsoft Macintosh PowerPoint</Application>
  <PresentationFormat>Widescreen</PresentationFormat>
  <Paragraphs>117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Origins</vt:lpstr>
      <vt:lpstr>Bible Study at Alfred Street Baptist Church</vt:lpstr>
      <vt:lpstr>Objectives</vt:lpstr>
      <vt:lpstr>Terms of Engagement</vt:lpstr>
      <vt:lpstr>Origins</vt:lpstr>
      <vt:lpstr>origin, n.</vt:lpstr>
      <vt:lpstr>Origin Stories</vt:lpstr>
      <vt:lpstr> An Origin Story: 1 Samuel 3: 1-10</vt:lpstr>
      <vt:lpstr>PowerPoint Presentation</vt:lpstr>
      <vt:lpstr> 1 Samuel 3: 1-10</vt:lpstr>
      <vt:lpstr> 1 Samuel 3: 1-10</vt:lpstr>
      <vt:lpstr> 1 Samuel 3: 1-10</vt:lpstr>
      <vt:lpstr> 1 Samuel 3: 1-10</vt:lpstr>
      <vt:lpstr>Story of Samuel’s Call: Prophet Origin Story</vt:lpstr>
      <vt:lpstr>PowerPoint Presentation</vt:lpstr>
      <vt:lpstr>Origins: Gutenberg Bible, 1454-1455</vt:lpstr>
      <vt:lpstr>Gutenberg Bible</vt:lpstr>
      <vt:lpstr>Origins: History of translation in brief</vt:lpstr>
      <vt:lpstr>Original Language does not mean Original Text</vt:lpstr>
      <vt:lpstr>Reading a text in translation</vt:lpstr>
      <vt:lpstr>Tips for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Origins</dc:title>
  <dc:creator>Judy Fentress-Williams</dc:creator>
  <cp:lastModifiedBy>Judy Fentress-Williams</cp:lastModifiedBy>
  <cp:revision>4</cp:revision>
  <cp:lastPrinted>2025-02-04T17:34:13Z</cp:lastPrinted>
  <dcterms:created xsi:type="dcterms:W3CDTF">2025-02-04T11:19:09Z</dcterms:created>
  <dcterms:modified xsi:type="dcterms:W3CDTF">2025-02-04T17:54:58Z</dcterms:modified>
</cp:coreProperties>
</file>