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handoutMasterIdLst>
    <p:handoutMasterId r:id="rId22"/>
  </p:handoutMasterIdLst>
  <p:sldIdLst>
    <p:sldId id="256" r:id="rId2"/>
    <p:sldId id="257" r:id="rId3"/>
    <p:sldId id="258" r:id="rId4"/>
    <p:sldId id="259" r:id="rId5"/>
    <p:sldId id="260" r:id="rId6"/>
    <p:sldId id="261" r:id="rId7"/>
    <p:sldId id="262" r:id="rId8"/>
    <p:sldId id="264" r:id="rId9"/>
    <p:sldId id="266" r:id="rId10"/>
    <p:sldId id="268" r:id="rId11"/>
    <p:sldId id="267" r:id="rId12"/>
    <p:sldId id="269" r:id="rId13"/>
    <p:sldId id="270" r:id="rId14"/>
    <p:sldId id="271" r:id="rId15"/>
    <p:sldId id="272" r:id="rId16"/>
    <p:sldId id="273" r:id="rId17"/>
    <p:sldId id="274" r:id="rId18"/>
    <p:sldId id="275" r:id="rId19"/>
    <p:sldId id="276" r:id="rId20"/>
    <p:sldId id="277"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6080"/>
          </a:xfrm>
          <a:prstGeom prst="rect">
            <a:avLst/>
          </a:prstGeom>
        </p:spPr>
        <p:txBody>
          <a:bodyPr vert="horz" lIns="90590" tIns="45295" rIns="90590" bIns="45295" rtlCol="0"/>
          <a:lstStyle>
            <a:lvl1pPr algn="l">
              <a:defRPr sz="1200"/>
            </a:lvl1pPr>
          </a:lstStyle>
          <a:p>
            <a:endParaRPr lang="en-US"/>
          </a:p>
        </p:txBody>
      </p:sp>
      <p:sp>
        <p:nvSpPr>
          <p:cNvPr id="3" name="Date Placeholder 2"/>
          <p:cNvSpPr>
            <a:spLocks noGrp="1"/>
          </p:cNvSpPr>
          <p:nvPr>
            <p:ph type="dt" sz="quarter" idx="1"/>
          </p:nvPr>
        </p:nvSpPr>
        <p:spPr>
          <a:xfrm>
            <a:off x="3971619" y="0"/>
            <a:ext cx="3037212" cy="466080"/>
          </a:xfrm>
          <a:prstGeom prst="rect">
            <a:avLst/>
          </a:prstGeom>
        </p:spPr>
        <p:txBody>
          <a:bodyPr vert="horz" lIns="90590" tIns="45295" rIns="90590" bIns="45295" rtlCol="0"/>
          <a:lstStyle>
            <a:lvl1pPr algn="r">
              <a:defRPr sz="1200"/>
            </a:lvl1pPr>
          </a:lstStyle>
          <a:p>
            <a:fld id="{FDB89E66-FFF9-4C66-B845-1DF1AF0E4399}" type="datetimeFigureOut">
              <a:rPr lang="en-US" smtClean="0"/>
              <a:t>9/17/2019</a:t>
            </a:fld>
            <a:endParaRPr lang="en-US"/>
          </a:p>
        </p:txBody>
      </p:sp>
      <p:sp>
        <p:nvSpPr>
          <p:cNvPr id="4" name="Footer Placeholder 3"/>
          <p:cNvSpPr>
            <a:spLocks noGrp="1"/>
          </p:cNvSpPr>
          <p:nvPr>
            <p:ph type="ftr" sz="quarter" idx="2"/>
          </p:nvPr>
        </p:nvSpPr>
        <p:spPr>
          <a:xfrm>
            <a:off x="0" y="8830320"/>
            <a:ext cx="3037212" cy="466080"/>
          </a:xfrm>
          <a:prstGeom prst="rect">
            <a:avLst/>
          </a:prstGeom>
        </p:spPr>
        <p:txBody>
          <a:bodyPr vert="horz" lIns="90590" tIns="45295" rIns="90590" bIns="45295" rtlCol="0" anchor="b"/>
          <a:lstStyle>
            <a:lvl1pPr algn="l">
              <a:defRPr sz="1200"/>
            </a:lvl1pPr>
          </a:lstStyle>
          <a:p>
            <a:endParaRPr lang="en-US"/>
          </a:p>
        </p:txBody>
      </p:sp>
      <p:sp>
        <p:nvSpPr>
          <p:cNvPr id="5" name="Slide Number Placeholder 4"/>
          <p:cNvSpPr>
            <a:spLocks noGrp="1"/>
          </p:cNvSpPr>
          <p:nvPr>
            <p:ph type="sldNum" sz="quarter" idx="3"/>
          </p:nvPr>
        </p:nvSpPr>
        <p:spPr>
          <a:xfrm>
            <a:off x="3971619" y="8830320"/>
            <a:ext cx="3037212" cy="466080"/>
          </a:xfrm>
          <a:prstGeom prst="rect">
            <a:avLst/>
          </a:prstGeom>
        </p:spPr>
        <p:txBody>
          <a:bodyPr vert="horz" lIns="90590" tIns="45295" rIns="90590" bIns="45295" rtlCol="0" anchor="b"/>
          <a:lstStyle>
            <a:lvl1pPr algn="r">
              <a:defRPr sz="1200"/>
            </a:lvl1pPr>
          </a:lstStyle>
          <a:p>
            <a:fld id="{9AFFAE80-559B-4408-8888-21F99929B7D7}" type="slidenum">
              <a:rPr lang="en-US" smtClean="0"/>
              <a:t>‹#›</a:t>
            </a:fld>
            <a:endParaRPr lang="en-US"/>
          </a:p>
        </p:txBody>
      </p:sp>
    </p:spTree>
    <p:extLst>
      <p:ext uri="{BB962C8B-B14F-4D97-AF65-F5344CB8AC3E}">
        <p14:creationId xmlns:p14="http://schemas.microsoft.com/office/powerpoint/2010/main" val="16918195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124041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98202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168647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2246532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D40DE9-B1CF-4E55-8EA3-5F7B5D0128D3}"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72153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D40DE9-B1CF-4E55-8EA3-5F7B5D0128D3}"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346599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40DE9-B1CF-4E55-8EA3-5F7B5D0128D3}" type="datetimeFigureOut">
              <a:rPr lang="en-US" smtClean="0"/>
              <a:t>9/17/2019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229448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40DE9-B1CF-4E55-8EA3-5F7B5D0128D3}" type="datetimeFigureOut">
              <a:rPr lang="en-US" smtClean="0"/>
              <a:t>9/17/2019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969044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40DE9-B1CF-4E55-8EA3-5F7B5D0128D3}" type="datetimeFigureOut">
              <a:rPr lang="en-US" smtClean="0"/>
              <a:t>9/17/2019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234858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40DE9-B1CF-4E55-8EA3-5F7B5D0128D3}"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188031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40DE9-B1CF-4E55-8EA3-5F7B5D0128D3}"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7875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40DE9-B1CF-4E55-8EA3-5F7B5D0128D3}" type="datetimeFigureOut">
              <a:rPr lang="en-US" smtClean="0"/>
              <a:t>9/17/2019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0ABE3-E195-4568-8402-6D25221F6445}" type="slidenum">
              <a:rPr lang="en-US" smtClean="0"/>
              <a:t>‹#›</a:t>
            </a:fld>
            <a:endParaRPr lang="en-US"/>
          </a:p>
        </p:txBody>
      </p:sp>
    </p:spTree>
    <p:extLst>
      <p:ext uri="{BB962C8B-B14F-4D97-AF65-F5344CB8AC3E}">
        <p14:creationId xmlns:p14="http://schemas.microsoft.com/office/powerpoint/2010/main" val="3666177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lnSpc>
          <a:spcPct val="90000"/>
        </a:lnSpc>
        <a:spcBef>
          <a:spcPct val="0"/>
        </a:spcBef>
        <a:buNone/>
        <a:defRPr sz="6000" kern="1200">
          <a:solidFill>
            <a:srgbClr val="800000"/>
          </a:solidFill>
          <a:latin typeface="Cambria"/>
          <a:ea typeface="+mj-ea"/>
          <a:cs typeface="Cambria"/>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a:ea typeface="+mn-ea"/>
          <a:cs typeface="Cambria"/>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a:ea typeface="+mn-ea"/>
          <a:cs typeface="Cambria"/>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a:ea typeface="+mn-ea"/>
          <a:cs typeface="Cambria"/>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a:ea typeface="+mn-ea"/>
          <a:cs typeface="Cambria"/>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a:ea typeface="+mn-ea"/>
          <a:cs typeface="Cambri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2132"/>
            <a:ext cx="9144000" cy="2387600"/>
          </a:xfrm>
        </p:spPr>
        <p:txBody>
          <a:bodyPr>
            <a:normAutofit/>
          </a:bodyPr>
          <a:lstStyle/>
          <a:p>
            <a:r>
              <a:rPr lang="en-US" sz="9600" dirty="0" smtClean="0">
                <a:latin typeface="Cambria" panose="02040503050406030204" pitchFamily="18" charset="0"/>
              </a:rPr>
              <a:t>Better Together</a:t>
            </a:r>
            <a:endParaRPr lang="en-US" sz="9600" dirty="0">
              <a:solidFill>
                <a:srgbClr val="800000"/>
              </a:solidFill>
              <a:latin typeface="Cambria" panose="02040503050406030204" pitchFamily="18" charset="0"/>
            </a:endParaRPr>
          </a:p>
        </p:txBody>
      </p:sp>
      <p:sp>
        <p:nvSpPr>
          <p:cNvPr id="3" name="Subtitle 2"/>
          <p:cNvSpPr>
            <a:spLocks noGrp="1"/>
          </p:cNvSpPr>
          <p:nvPr>
            <p:ph type="subTitle" idx="1"/>
          </p:nvPr>
        </p:nvSpPr>
        <p:spPr>
          <a:xfrm>
            <a:off x="1524000" y="4373600"/>
            <a:ext cx="9144000" cy="576267"/>
          </a:xfrm>
        </p:spPr>
        <p:txBody>
          <a:bodyPr>
            <a:noAutofit/>
          </a:bodyPr>
          <a:lstStyle/>
          <a:p>
            <a:r>
              <a:rPr lang="en-US" sz="4000" dirty="0" smtClean="0">
                <a:solidFill>
                  <a:schemeClr val="tx1">
                    <a:lumMod val="75000"/>
                    <a:lumOff val="25000"/>
                  </a:schemeClr>
                </a:solidFill>
                <a:latin typeface="Cambria" panose="02040503050406030204" pitchFamily="18" charset="0"/>
              </a:rPr>
              <a:t>ADAM and EVE</a:t>
            </a:r>
            <a:endParaRPr lang="en-US" sz="4000" dirty="0">
              <a:solidFill>
                <a:schemeClr val="tx1">
                  <a:lumMod val="75000"/>
                  <a:lumOff val="25000"/>
                </a:schemeClr>
              </a:solidFill>
              <a:latin typeface="Cambria" panose="02040503050406030204" pitchFamily="18" charset="0"/>
            </a:endParaRPr>
          </a:p>
        </p:txBody>
      </p:sp>
    </p:spTree>
    <p:extLst>
      <p:ext uri="{BB962C8B-B14F-4D97-AF65-F5344CB8AC3E}">
        <p14:creationId xmlns:p14="http://schemas.microsoft.com/office/powerpoint/2010/main" val="373410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God Rests = </a:t>
            </a:r>
            <a:r>
              <a:rPr lang="en-US" sz="3600" dirty="0" smtClean="0"/>
              <a:t>SABBATH</a:t>
            </a:r>
          </a:p>
          <a:p>
            <a:r>
              <a:rPr lang="en-US" sz="3600" dirty="0" smtClean="0"/>
              <a:t>What God made was “good,” “very good”</a:t>
            </a:r>
          </a:p>
          <a:p>
            <a:r>
              <a:rPr lang="en-US" sz="3600" dirty="0" smtClean="0"/>
              <a:t>Command to “be fruitful and multiply”</a:t>
            </a:r>
            <a:endParaRPr lang="en-US" sz="3600" dirty="0"/>
          </a:p>
        </p:txBody>
      </p:sp>
    </p:spTree>
    <p:extLst>
      <p:ext uri="{BB962C8B-B14F-4D97-AF65-F5344CB8AC3E}">
        <p14:creationId xmlns:p14="http://schemas.microsoft.com/office/powerpoint/2010/main" val="830425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2:4b</a:t>
            </a:r>
            <a:endParaRPr lang="en-US" dirty="0"/>
          </a:p>
        </p:txBody>
      </p:sp>
      <p:sp>
        <p:nvSpPr>
          <p:cNvPr id="3" name="Content Placeholder 2"/>
          <p:cNvSpPr>
            <a:spLocks noGrp="1"/>
          </p:cNvSpPr>
          <p:nvPr>
            <p:ph idx="1"/>
          </p:nvPr>
        </p:nvSpPr>
        <p:spPr/>
        <p:txBody>
          <a:bodyPr/>
          <a:lstStyle/>
          <a:p>
            <a:r>
              <a:rPr lang="en-US" sz="3200" dirty="0" smtClean="0"/>
              <a:t>YHWH Elohim – The LORD God</a:t>
            </a:r>
          </a:p>
          <a:p>
            <a:r>
              <a:rPr lang="en-US" sz="3200" dirty="0" smtClean="0"/>
              <a:t>God first forms, </a:t>
            </a:r>
            <a:r>
              <a:rPr lang="en-US" sz="3200" i="1" dirty="0" err="1" smtClean="0"/>
              <a:t>yasar</a:t>
            </a:r>
            <a:r>
              <a:rPr lang="en-US" sz="3200" dirty="0" smtClean="0"/>
              <a:t> the man, </a:t>
            </a:r>
            <a:r>
              <a:rPr lang="en-US" sz="3200" i="1" dirty="0" err="1" smtClean="0"/>
              <a:t>adam</a:t>
            </a:r>
            <a:r>
              <a:rPr lang="en-US" sz="3200" i="1" dirty="0" smtClean="0"/>
              <a:t> </a:t>
            </a:r>
            <a:r>
              <a:rPr lang="en-US" sz="3200" dirty="0" smtClean="0"/>
              <a:t>from the dust of the ground…</a:t>
            </a:r>
          </a:p>
          <a:p>
            <a:r>
              <a:rPr lang="en-US" sz="3200" dirty="0" smtClean="0"/>
              <a:t>God places the man in the Garden of Eden</a:t>
            </a:r>
          </a:p>
          <a:p>
            <a:r>
              <a:rPr lang="en-US" sz="3200" dirty="0" smtClean="0"/>
              <a:t>Location of Eden</a:t>
            </a:r>
          </a:p>
          <a:p>
            <a:r>
              <a:rPr lang="en-US" sz="3200" dirty="0" smtClean="0"/>
              <a:t>Food/trees and Rules</a:t>
            </a:r>
          </a:p>
          <a:p>
            <a:pPr marL="0" indent="0">
              <a:buNone/>
            </a:pPr>
            <a:endParaRPr lang="en-US" sz="3200" dirty="0" smtClean="0"/>
          </a:p>
          <a:p>
            <a:endParaRPr lang="en-US" dirty="0"/>
          </a:p>
        </p:txBody>
      </p:sp>
    </p:spTree>
    <p:extLst>
      <p:ext uri="{BB962C8B-B14F-4D97-AF65-F5344CB8AC3E}">
        <p14:creationId xmlns:p14="http://schemas.microsoft.com/office/powerpoint/2010/main" val="333924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2:18</a:t>
            </a:r>
            <a:endParaRPr lang="en-US" dirty="0"/>
          </a:p>
        </p:txBody>
      </p:sp>
      <p:sp>
        <p:nvSpPr>
          <p:cNvPr id="3" name="Content Placeholder 2"/>
          <p:cNvSpPr>
            <a:spLocks noGrp="1"/>
          </p:cNvSpPr>
          <p:nvPr>
            <p:ph idx="1"/>
          </p:nvPr>
        </p:nvSpPr>
        <p:spPr/>
        <p:txBody>
          <a:bodyPr>
            <a:normAutofit/>
          </a:bodyPr>
          <a:lstStyle/>
          <a:p>
            <a:r>
              <a:rPr lang="en-US" sz="4000" dirty="0" smtClean="0"/>
              <a:t>It is not good that man should be alone; I will make him a helper </a:t>
            </a:r>
            <a:r>
              <a:rPr lang="en-US" sz="4000" i="1" dirty="0" smtClean="0"/>
              <a:t>comparable,</a:t>
            </a:r>
            <a:r>
              <a:rPr lang="en-US" sz="4000" dirty="0" smtClean="0"/>
              <a:t> to him</a:t>
            </a:r>
            <a:endParaRPr lang="en-US" sz="4000" dirty="0"/>
          </a:p>
          <a:p>
            <a:r>
              <a:rPr lang="en-US" sz="4000" dirty="0" smtClean="0"/>
              <a:t>Opposite, Before, In front of</a:t>
            </a:r>
          </a:p>
          <a:p>
            <a:r>
              <a:rPr lang="en-US" sz="4000" dirty="0" smtClean="0"/>
              <a:t>Counterpart</a:t>
            </a:r>
          </a:p>
          <a:p>
            <a:r>
              <a:rPr lang="en-US" sz="4000" dirty="0" smtClean="0"/>
              <a:t>Corresponding</a:t>
            </a:r>
          </a:p>
          <a:p>
            <a:endParaRPr lang="en-US" sz="4000" dirty="0"/>
          </a:p>
        </p:txBody>
      </p:sp>
    </p:spTree>
    <p:extLst>
      <p:ext uri="{BB962C8B-B14F-4D97-AF65-F5344CB8AC3E}">
        <p14:creationId xmlns:p14="http://schemas.microsoft.com/office/powerpoint/2010/main" val="683011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2:19-20</a:t>
            </a:r>
            <a:endParaRPr lang="en-US" dirty="0"/>
          </a:p>
        </p:txBody>
      </p:sp>
      <p:sp>
        <p:nvSpPr>
          <p:cNvPr id="3" name="Content Placeholder 2"/>
          <p:cNvSpPr>
            <a:spLocks noGrp="1"/>
          </p:cNvSpPr>
          <p:nvPr>
            <p:ph idx="1"/>
          </p:nvPr>
        </p:nvSpPr>
        <p:spPr/>
        <p:txBody>
          <a:bodyPr>
            <a:normAutofit/>
          </a:bodyPr>
          <a:lstStyle/>
          <a:p>
            <a:r>
              <a:rPr lang="en-US" sz="3200" dirty="0" smtClean="0"/>
              <a:t>Out of the ground, the LORD God formed every beast of the field and every bird of the air, and brought them to Adam to see what he would call them.  And whatever Adam called each living creature, that was its name.  </a:t>
            </a:r>
            <a:endParaRPr lang="en-US" sz="3200" dirty="0"/>
          </a:p>
          <a:p>
            <a:r>
              <a:rPr lang="en-US" sz="3200" dirty="0" smtClean="0"/>
              <a:t>So Adam gave names to all cattle, to the birds of the air, and to every beast of the field. But for Adam there was not found a helper comparable to him.</a:t>
            </a:r>
            <a:endParaRPr lang="en-US" sz="3200" dirty="0"/>
          </a:p>
        </p:txBody>
      </p:sp>
    </p:spTree>
    <p:extLst>
      <p:ext uri="{BB962C8B-B14F-4D97-AF65-F5344CB8AC3E}">
        <p14:creationId xmlns:p14="http://schemas.microsoft.com/office/powerpoint/2010/main" val="2598468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Finally, we get to Eve</a:t>
            </a:r>
            <a:endParaRPr lang="en-US" dirty="0"/>
          </a:p>
        </p:txBody>
      </p:sp>
      <p:sp>
        <p:nvSpPr>
          <p:cNvPr id="3" name="Content Placeholder 2"/>
          <p:cNvSpPr>
            <a:spLocks noGrp="1"/>
          </p:cNvSpPr>
          <p:nvPr>
            <p:ph idx="1"/>
          </p:nvPr>
        </p:nvSpPr>
        <p:spPr/>
        <p:txBody>
          <a:bodyPr/>
          <a:lstStyle/>
          <a:p>
            <a:r>
              <a:rPr lang="en-US" dirty="0" smtClean="0"/>
              <a:t>How does it happen?</a:t>
            </a:r>
          </a:p>
          <a:p>
            <a:r>
              <a:rPr lang="en-US" dirty="0" smtClean="0"/>
              <a:t>What does Adam do?</a:t>
            </a:r>
          </a:p>
          <a:p>
            <a:r>
              <a:rPr lang="en-US" dirty="0" smtClean="0"/>
              <a:t>Naming</a:t>
            </a:r>
          </a:p>
          <a:p>
            <a:endParaRPr lang="en-US" dirty="0"/>
          </a:p>
        </p:txBody>
      </p:sp>
    </p:spTree>
    <p:extLst>
      <p:ext uri="{BB962C8B-B14F-4D97-AF65-F5344CB8AC3E}">
        <p14:creationId xmlns:p14="http://schemas.microsoft.com/office/powerpoint/2010/main" val="4046457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the story told this way?</a:t>
            </a:r>
            <a:endParaRPr lang="en-US" dirty="0"/>
          </a:p>
        </p:txBody>
      </p:sp>
      <p:sp>
        <p:nvSpPr>
          <p:cNvPr id="3" name="Content Placeholder 2"/>
          <p:cNvSpPr>
            <a:spLocks noGrp="1"/>
          </p:cNvSpPr>
          <p:nvPr>
            <p:ph idx="1"/>
          </p:nvPr>
        </p:nvSpPr>
        <p:spPr/>
        <p:txBody>
          <a:bodyPr/>
          <a:lstStyle/>
          <a:p>
            <a:r>
              <a:rPr lang="en-US" sz="3600" dirty="0" smtClean="0"/>
              <a:t>No pronouncement that the human needs shelter</a:t>
            </a:r>
          </a:p>
          <a:p>
            <a:r>
              <a:rPr lang="en-US" sz="3600" dirty="0" smtClean="0"/>
              <a:t>No pronouncement that the human needs food</a:t>
            </a:r>
          </a:p>
          <a:p>
            <a:r>
              <a:rPr lang="en-US" sz="3600" dirty="0" smtClean="0"/>
              <a:t>Only that the human needs companionship</a:t>
            </a:r>
          </a:p>
          <a:p>
            <a:endParaRPr lang="en-US" dirty="0"/>
          </a:p>
        </p:txBody>
      </p:sp>
    </p:spTree>
    <p:extLst>
      <p:ext uri="{BB962C8B-B14F-4D97-AF65-F5344CB8AC3E}">
        <p14:creationId xmlns:p14="http://schemas.microsoft.com/office/powerpoint/2010/main" val="358804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Once pronouncement is made</a:t>
            </a:r>
          </a:p>
          <a:p>
            <a:r>
              <a:rPr lang="en-US" dirty="0" smtClean="0"/>
              <a:t>See how it unfolds</a:t>
            </a:r>
          </a:p>
          <a:p>
            <a:r>
              <a:rPr lang="en-US" dirty="0" smtClean="0"/>
              <a:t>Animals first, why?  Didn’t we know that?</a:t>
            </a:r>
          </a:p>
          <a:p>
            <a:r>
              <a:rPr lang="en-US" dirty="0" smtClean="0"/>
              <a:t>Didn’t God know that?</a:t>
            </a:r>
          </a:p>
          <a:p>
            <a:r>
              <a:rPr lang="en-US" dirty="0" smtClean="0"/>
              <a:t>Human companionship makes us better</a:t>
            </a:r>
          </a:p>
          <a:p>
            <a:endParaRPr lang="en-US" dirty="0"/>
          </a:p>
        </p:txBody>
      </p:sp>
    </p:spTree>
    <p:extLst>
      <p:ext uri="{BB962C8B-B14F-4D97-AF65-F5344CB8AC3E}">
        <p14:creationId xmlns:p14="http://schemas.microsoft.com/office/powerpoint/2010/main" val="1766331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2:18</a:t>
            </a:r>
            <a:endParaRPr lang="en-US" dirty="0"/>
          </a:p>
        </p:txBody>
      </p:sp>
      <p:sp>
        <p:nvSpPr>
          <p:cNvPr id="3" name="Content Placeholder 2"/>
          <p:cNvSpPr>
            <a:spLocks noGrp="1"/>
          </p:cNvSpPr>
          <p:nvPr>
            <p:ph idx="1"/>
          </p:nvPr>
        </p:nvSpPr>
        <p:spPr/>
        <p:txBody>
          <a:bodyPr/>
          <a:lstStyle/>
          <a:p>
            <a:r>
              <a:rPr lang="en-US" dirty="0"/>
              <a:t>It is not good that man should be alone; I will make him a helper </a:t>
            </a:r>
            <a:r>
              <a:rPr lang="en-US" i="1" dirty="0"/>
              <a:t>comparable,</a:t>
            </a:r>
            <a:r>
              <a:rPr lang="en-US" dirty="0"/>
              <a:t> to him</a:t>
            </a:r>
          </a:p>
          <a:p>
            <a:r>
              <a:rPr lang="en-US" dirty="0"/>
              <a:t>Opposite, Before, In front of</a:t>
            </a:r>
          </a:p>
          <a:p>
            <a:r>
              <a:rPr lang="en-US" dirty="0"/>
              <a:t>Counterpart</a:t>
            </a:r>
          </a:p>
          <a:p>
            <a:r>
              <a:rPr lang="en-US" dirty="0"/>
              <a:t>Corresponding</a:t>
            </a:r>
          </a:p>
          <a:p>
            <a:pPr marL="0" indent="0">
              <a:buNone/>
            </a:pPr>
            <a:endParaRPr lang="en-US" dirty="0"/>
          </a:p>
        </p:txBody>
      </p:sp>
    </p:spTree>
    <p:extLst>
      <p:ext uri="{BB962C8B-B14F-4D97-AF65-F5344CB8AC3E}">
        <p14:creationId xmlns:p14="http://schemas.microsoft.com/office/powerpoint/2010/main" val="1624712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Mirror of what you are and what you are not</a:t>
            </a:r>
          </a:p>
          <a:p>
            <a:r>
              <a:rPr lang="en-US" sz="3600" dirty="0" smtClean="0"/>
              <a:t>We need companions</a:t>
            </a:r>
          </a:p>
          <a:p>
            <a:r>
              <a:rPr lang="en-US" sz="3600" dirty="0" smtClean="0"/>
              <a:t>We need worthy/good ones</a:t>
            </a:r>
          </a:p>
          <a:p>
            <a:r>
              <a:rPr lang="en-US" sz="3600" dirty="0" smtClean="0"/>
              <a:t>To show what we are and what we are not</a:t>
            </a:r>
          </a:p>
          <a:p>
            <a:r>
              <a:rPr lang="en-US" sz="3600" dirty="0" smtClean="0"/>
              <a:t>Truth to us </a:t>
            </a:r>
            <a:endParaRPr lang="en-US" sz="3600" dirty="0"/>
          </a:p>
        </p:txBody>
      </p:sp>
    </p:spTree>
    <p:extLst>
      <p:ext uri="{BB962C8B-B14F-4D97-AF65-F5344CB8AC3E}">
        <p14:creationId xmlns:p14="http://schemas.microsoft.com/office/powerpoint/2010/main" val="2506186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Adam and Eve</a:t>
            </a:r>
          </a:p>
          <a:p>
            <a:r>
              <a:rPr lang="en-US" dirty="0" smtClean="0"/>
              <a:t>Symbolic names</a:t>
            </a:r>
          </a:p>
          <a:p>
            <a:r>
              <a:rPr lang="en-US" i="1" dirty="0" err="1" smtClean="0"/>
              <a:t>ha’adam</a:t>
            </a:r>
            <a:r>
              <a:rPr lang="en-US" i="1" dirty="0" smtClean="0"/>
              <a:t> – </a:t>
            </a:r>
            <a:r>
              <a:rPr lang="en-US" dirty="0" smtClean="0"/>
              <a:t>the human</a:t>
            </a:r>
          </a:p>
          <a:p>
            <a:r>
              <a:rPr lang="en-US" dirty="0" smtClean="0"/>
              <a:t>Adam’s name is a play on words based on his origins; </a:t>
            </a:r>
            <a:endParaRPr lang="en-US" dirty="0"/>
          </a:p>
          <a:p>
            <a:r>
              <a:rPr lang="en-US" dirty="0" smtClean="0"/>
              <a:t>Eve’s name mean’s life, and speaks to her role in the story</a:t>
            </a:r>
          </a:p>
          <a:p>
            <a:r>
              <a:rPr lang="en-US" dirty="0" smtClean="0"/>
              <a:t>Together, their names speak to our origins and our destiny</a:t>
            </a:r>
            <a:endParaRPr lang="en-US" dirty="0"/>
          </a:p>
        </p:txBody>
      </p:sp>
    </p:spTree>
    <p:extLst>
      <p:ext uri="{BB962C8B-B14F-4D97-AF65-F5344CB8AC3E}">
        <p14:creationId xmlns:p14="http://schemas.microsoft.com/office/powerpoint/2010/main" val="208686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Together…</a:t>
            </a:r>
            <a:endParaRPr lang="en-US" dirty="0"/>
          </a:p>
        </p:txBody>
      </p:sp>
      <p:sp>
        <p:nvSpPr>
          <p:cNvPr id="3" name="Content Placeholder 2"/>
          <p:cNvSpPr>
            <a:spLocks noGrp="1"/>
          </p:cNvSpPr>
          <p:nvPr>
            <p:ph idx="1"/>
          </p:nvPr>
        </p:nvSpPr>
        <p:spPr/>
        <p:txBody>
          <a:bodyPr>
            <a:normAutofit/>
          </a:bodyPr>
          <a:lstStyle/>
          <a:p>
            <a:r>
              <a:rPr lang="en-US" sz="4000" dirty="0" smtClean="0"/>
              <a:t>Sermon series for the month</a:t>
            </a:r>
          </a:p>
          <a:p>
            <a:r>
              <a:rPr lang="en-US" sz="4000" dirty="0" smtClean="0"/>
              <a:t>Follow theme in Bible Study as well</a:t>
            </a:r>
          </a:p>
          <a:p>
            <a:r>
              <a:rPr lang="en-US" sz="4000" dirty="0" smtClean="0"/>
              <a:t>We were made to live in community</a:t>
            </a:r>
          </a:p>
          <a:p>
            <a:r>
              <a:rPr lang="en-US" sz="4000" dirty="0" smtClean="0"/>
              <a:t>Blessings and challenges that come from living in community</a:t>
            </a:r>
            <a:endParaRPr lang="en-US" sz="4000" dirty="0"/>
          </a:p>
        </p:txBody>
      </p:sp>
    </p:spTree>
    <p:extLst>
      <p:ext uri="{BB962C8B-B14F-4D97-AF65-F5344CB8AC3E}">
        <p14:creationId xmlns:p14="http://schemas.microsoft.com/office/powerpoint/2010/main" val="884792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…which we live into together</a:t>
            </a:r>
          </a:p>
          <a:p>
            <a:r>
              <a:rPr lang="en-US" sz="3600" dirty="0" smtClean="0"/>
              <a:t>Names are symbolic, inclusive of more than marriage relationship</a:t>
            </a:r>
          </a:p>
          <a:p>
            <a:r>
              <a:rPr lang="en-US" sz="3600" dirty="0" smtClean="0"/>
              <a:t>This is before sin enters the world…</a:t>
            </a:r>
          </a:p>
          <a:p>
            <a:r>
              <a:rPr lang="en-US" sz="3600" dirty="0" smtClean="0"/>
              <a:t>Ideal</a:t>
            </a:r>
          </a:p>
        </p:txBody>
      </p:sp>
    </p:spTree>
    <p:extLst>
      <p:ext uri="{BB962C8B-B14F-4D97-AF65-F5344CB8AC3E}">
        <p14:creationId xmlns:p14="http://schemas.microsoft.com/office/powerpoint/2010/main" val="423243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normAutofit/>
          </a:bodyPr>
          <a:lstStyle/>
          <a:p>
            <a:r>
              <a:rPr lang="en-US" sz="4400" dirty="0" smtClean="0"/>
              <a:t>Hannah and </a:t>
            </a:r>
            <a:r>
              <a:rPr lang="en-US" sz="4400" dirty="0" err="1" smtClean="0"/>
              <a:t>Peninnah</a:t>
            </a:r>
            <a:endParaRPr lang="en-US" sz="4400" dirty="0" smtClean="0"/>
          </a:p>
          <a:p>
            <a:r>
              <a:rPr lang="en-US" sz="4400" dirty="0" smtClean="0"/>
              <a:t>Ruth and Naomi</a:t>
            </a:r>
          </a:p>
          <a:p>
            <a:r>
              <a:rPr lang="en-US" sz="4400" dirty="0" smtClean="0"/>
              <a:t>Challenges of Community</a:t>
            </a:r>
          </a:p>
          <a:p>
            <a:r>
              <a:rPr lang="en-US" sz="4400" dirty="0" smtClean="0"/>
              <a:t>Blessings of Community</a:t>
            </a:r>
          </a:p>
          <a:p>
            <a:r>
              <a:rPr lang="en-US" sz="4400" dirty="0" smtClean="0"/>
              <a:t>Origins of Community</a:t>
            </a:r>
            <a:endParaRPr lang="en-US" sz="4400" dirty="0"/>
          </a:p>
        </p:txBody>
      </p:sp>
    </p:spTree>
    <p:extLst>
      <p:ext uri="{BB962C8B-B14F-4D97-AF65-F5344CB8AC3E}">
        <p14:creationId xmlns:p14="http://schemas.microsoft.com/office/powerpoint/2010/main" val="1474208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a:t>
            </a:r>
            <a:endParaRPr lang="en-US" dirty="0"/>
          </a:p>
        </p:txBody>
      </p:sp>
      <p:sp>
        <p:nvSpPr>
          <p:cNvPr id="3" name="Content Placeholder 2"/>
          <p:cNvSpPr>
            <a:spLocks noGrp="1"/>
          </p:cNvSpPr>
          <p:nvPr>
            <p:ph idx="1"/>
          </p:nvPr>
        </p:nvSpPr>
        <p:spPr/>
        <p:txBody>
          <a:bodyPr>
            <a:normAutofit/>
          </a:bodyPr>
          <a:lstStyle/>
          <a:p>
            <a:r>
              <a:rPr lang="en-US" sz="3600" dirty="0" smtClean="0"/>
              <a:t>Primordial/Primeval History</a:t>
            </a:r>
          </a:p>
          <a:p>
            <a:r>
              <a:rPr lang="en-US" sz="3600" dirty="0" smtClean="0"/>
              <a:t>Genesis 1-11</a:t>
            </a:r>
          </a:p>
          <a:p>
            <a:r>
              <a:rPr lang="en-US" sz="3600" dirty="0" smtClean="0"/>
              <a:t>Beginning of the beginning</a:t>
            </a:r>
          </a:p>
          <a:p>
            <a:r>
              <a:rPr lang="en-US" sz="3600" dirty="0" smtClean="0"/>
              <a:t>Different from the rest of Genesis</a:t>
            </a:r>
          </a:p>
          <a:p>
            <a:r>
              <a:rPr lang="en-US" sz="3600" dirty="0" smtClean="0"/>
              <a:t>Content and style</a:t>
            </a:r>
            <a:endParaRPr lang="en-US" sz="3600" dirty="0"/>
          </a:p>
        </p:txBody>
      </p:sp>
    </p:spTree>
    <p:extLst>
      <p:ext uri="{BB962C8B-B14F-4D97-AF65-F5344CB8AC3E}">
        <p14:creationId xmlns:p14="http://schemas.microsoft.com/office/powerpoint/2010/main" val="4671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Primeval/Primordial History</a:t>
            </a:r>
            <a:endParaRPr lang="en-US" dirty="0"/>
          </a:p>
        </p:txBody>
      </p:sp>
      <p:sp>
        <p:nvSpPr>
          <p:cNvPr id="3" name="Content Placeholder 2"/>
          <p:cNvSpPr>
            <a:spLocks noGrp="1"/>
          </p:cNvSpPr>
          <p:nvPr>
            <p:ph idx="1"/>
          </p:nvPr>
        </p:nvSpPr>
        <p:spPr/>
        <p:txBody>
          <a:bodyPr>
            <a:normAutofit/>
          </a:bodyPr>
          <a:lstStyle/>
          <a:p>
            <a:r>
              <a:rPr lang="en-US" sz="3600" dirty="0" smtClean="0"/>
              <a:t>Not simply a recording of events</a:t>
            </a:r>
          </a:p>
          <a:p>
            <a:r>
              <a:rPr lang="en-US" sz="3600" dirty="0" smtClean="0"/>
              <a:t>Not a thorough account</a:t>
            </a:r>
          </a:p>
          <a:p>
            <a:r>
              <a:rPr lang="en-US" sz="3600" dirty="0" smtClean="0"/>
              <a:t>How things came to be for the purpose of explaining how things are</a:t>
            </a:r>
          </a:p>
          <a:p>
            <a:r>
              <a:rPr lang="en-US" sz="3600" dirty="0" smtClean="0"/>
              <a:t>Genesis 1 explanation/justification for Sabbath </a:t>
            </a:r>
            <a:endParaRPr lang="en-US" sz="3600" dirty="0"/>
          </a:p>
        </p:txBody>
      </p:sp>
    </p:spTree>
    <p:extLst>
      <p:ext uri="{BB962C8B-B14F-4D97-AF65-F5344CB8AC3E}">
        <p14:creationId xmlns:p14="http://schemas.microsoft.com/office/powerpoint/2010/main" val="190710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these stories tell us…</a:t>
            </a:r>
            <a:endParaRPr lang="en-US" dirty="0"/>
          </a:p>
        </p:txBody>
      </p:sp>
      <p:sp>
        <p:nvSpPr>
          <p:cNvPr id="3" name="Content Placeholder 2"/>
          <p:cNvSpPr>
            <a:spLocks noGrp="1"/>
          </p:cNvSpPr>
          <p:nvPr>
            <p:ph idx="1"/>
          </p:nvPr>
        </p:nvSpPr>
        <p:spPr/>
        <p:txBody>
          <a:bodyPr>
            <a:normAutofit/>
          </a:bodyPr>
          <a:lstStyle/>
          <a:p>
            <a:r>
              <a:rPr lang="en-US" sz="3600" dirty="0" smtClean="0"/>
              <a:t>About our place in the created order</a:t>
            </a:r>
          </a:p>
          <a:p>
            <a:r>
              <a:rPr lang="en-US" sz="3600" dirty="0" smtClean="0"/>
              <a:t>About our relationship with the animals</a:t>
            </a:r>
          </a:p>
          <a:p>
            <a:r>
              <a:rPr lang="en-US" sz="3600" dirty="0" smtClean="0"/>
              <a:t>About our relationship with each other</a:t>
            </a:r>
          </a:p>
          <a:p>
            <a:r>
              <a:rPr lang="en-US" sz="3600" dirty="0" smtClean="0"/>
              <a:t>“Poetry With a Purpose”</a:t>
            </a:r>
          </a:p>
          <a:p>
            <a:r>
              <a:rPr lang="en-US" sz="3600" dirty="0" smtClean="0"/>
              <a:t>When we understand there is a purpose, it assists us in reading</a:t>
            </a:r>
            <a:endParaRPr lang="en-US" sz="3600" dirty="0"/>
          </a:p>
        </p:txBody>
      </p:sp>
    </p:spTree>
    <p:extLst>
      <p:ext uri="{BB962C8B-B14F-4D97-AF65-F5344CB8AC3E}">
        <p14:creationId xmlns:p14="http://schemas.microsoft.com/office/powerpoint/2010/main" val="5197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a:t>
            </a:r>
            <a:endParaRPr lang="en-US" dirty="0"/>
          </a:p>
        </p:txBody>
      </p:sp>
      <p:sp>
        <p:nvSpPr>
          <p:cNvPr id="3" name="Content Placeholder 2"/>
          <p:cNvSpPr>
            <a:spLocks noGrp="1"/>
          </p:cNvSpPr>
          <p:nvPr>
            <p:ph idx="1"/>
          </p:nvPr>
        </p:nvSpPr>
        <p:spPr/>
        <p:txBody>
          <a:bodyPr>
            <a:normAutofit/>
          </a:bodyPr>
          <a:lstStyle/>
          <a:p>
            <a:r>
              <a:rPr lang="en-US" sz="3600" dirty="0" smtClean="0"/>
              <a:t>2 Stories, Genesis 1:1-2:4 and Genesis 2:4b-3:24</a:t>
            </a:r>
          </a:p>
          <a:p>
            <a:r>
              <a:rPr lang="en-US" sz="3600" dirty="0" smtClean="0"/>
              <a:t>2 Authors</a:t>
            </a:r>
          </a:p>
          <a:p>
            <a:r>
              <a:rPr lang="en-US" sz="3600" dirty="0" smtClean="0"/>
              <a:t>1 God</a:t>
            </a:r>
          </a:p>
          <a:p>
            <a:r>
              <a:rPr lang="en-US" sz="3600" dirty="0" smtClean="0"/>
              <a:t>1 Creation</a:t>
            </a:r>
          </a:p>
          <a:p>
            <a:r>
              <a:rPr lang="en-US" sz="3600" dirty="0" smtClean="0"/>
              <a:t>Different Messages</a:t>
            </a:r>
            <a:endParaRPr lang="en-US" sz="3600" dirty="0"/>
          </a:p>
        </p:txBody>
      </p:sp>
    </p:spTree>
    <p:extLst>
      <p:ext uri="{BB962C8B-B14F-4D97-AF65-F5344CB8AC3E}">
        <p14:creationId xmlns:p14="http://schemas.microsoft.com/office/powerpoint/2010/main" val="3158634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Genesis 1</a:t>
            </a:r>
            <a:endParaRPr lang="en-US" dirty="0"/>
          </a:p>
        </p:txBody>
      </p:sp>
      <p:sp>
        <p:nvSpPr>
          <p:cNvPr id="3" name="Content Placeholder 2"/>
          <p:cNvSpPr>
            <a:spLocks noGrp="1"/>
          </p:cNvSpPr>
          <p:nvPr>
            <p:ph sz="half" idx="1"/>
          </p:nvPr>
        </p:nvSpPr>
        <p:spPr/>
        <p:txBody>
          <a:bodyPr/>
          <a:lstStyle/>
          <a:p>
            <a:r>
              <a:rPr lang="en-US" dirty="0" smtClean="0"/>
              <a:t>Day 1: Light</a:t>
            </a:r>
          </a:p>
          <a:p>
            <a:endParaRPr lang="en-US" dirty="0"/>
          </a:p>
          <a:p>
            <a:r>
              <a:rPr lang="en-US" dirty="0" smtClean="0"/>
              <a:t>Day 2: Sky</a:t>
            </a:r>
          </a:p>
          <a:p>
            <a:endParaRPr lang="en-US" dirty="0"/>
          </a:p>
          <a:p>
            <a:r>
              <a:rPr lang="en-US" dirty="0" smtClean="0"/>
              <a:t>Day 3: Dry Land</a:t>
            </a:r>
            <a:endParaRPr lang="en-US" dirty="0"/>
          </a:p>
        </p:txBody>
      </p:sp>
      <p:sp>
        <p:nvSpPr>
          <p:cNvPr id="4" name="Content Placeholder 3"/>
          <p:cNvSpPr>
            <a:spLocks noGrp="1"/>
          </p:cNvSpPr>
          <p:nvPr>
            <p:ph sz="half" idx="2"/>
          </p:nvPr>
        </p:nvSpPr>
        <p:spPr/>
        <p:txBody>
          <a:bodyPr/>
          <a:lstStyle/>
          <a:p>
            <a:r>
              <a:rPr lang="en-US" dirty="0" smtClean="0"/>
              <a:t>Day 4:  Sun, Moon, Stars</a:t>
            </a:r>
          </a:p>
          <a:p>
            <a:endParaRPr lang="en-US" dirty="0"/>
          </a:p>
          <a:p>
            <a:r>
              <a:rPr lang="en-US" dirty="0" smtClean="0"/>
              <a:t>Day 5: Birds and Sea Creatures</a:t>
            </a:r>
          </a:p>
          <a:p>
            <a:endParaRPr lang="en-US" dirty="0"/>
          </a:p>
          <a:p>
            <a:r>
              <a:rPr lang="en-US" dirty="0" smtClean="0"/>
              <a:t>Day 6: Land Animals and Humans</a:t>
            </a:r>
            <a:endParaRPr lang="en-US" dirty="0"/>
          </a:p>
        </p:txBody>
      </p:sp>
    </p:spTree>
    <p:extLst>
      <p:ext uri="{BB962C8B-B14F-4D97-AF65-F5344CB8AC3E}">
        <p14:creationId xmlns:p14="http://schemas.microsoft.com/office/powerpoint/2010/main" val="1468311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Elohim</a:t>
            </a:r>
          </a:p>
          <a:p>
            <a:r>
              <a:rPr lang="en-US" sz="3600" dirty="0" smtClean="0"/>
              <a:t>God creates, </a:t>
            </a:r>
            <a:r>
              <a:rPr lang="en-US" sz="3600" i="1" dirty="0" smtClean="0"/>
              <a:t>bara’</a:t>
            </a:r>
            <a:r>
              <a:rPr lang="en-US" sz="3600" dirty="0" smtClean="0"/>
              <a:t> by speaking = cosmic &amp; powerful</a:t>
            </a:r>
          </a:p>
          <a:p>
            <a:r>
              <a:rPr lang="en-US" sz="3600" dirty="0" smtClean="0"/>
              <a:t>God creates in six days</a:t>
            </a:r>
          </a:p>
          <a:p>
            <a:r>
              <a:rPr lang="en-US" sz="3600" dirty="0" smtClean="0"/>
              <a:t>Repetition, structured with “evening and morning”</a:t>
            </a:r>
          </a:p>
          <a:p>
            <a:r>
              <a:rPr lang="en-US" sz="3600" dirty="0" smtClean="0"/>
              <a:t>Order, purpose to God’s creation</a:t>
            </a:r>
            <a:endParaRPr lang="en-US" sz="3600" dirty="0"/>
          </a:p>
        </p:txBody>
      </p:sp>
    </p:spTree>
    <p:extLst>
      <p:ext uri="{BB962C8B-B14F-4D97-AF65-F5344CB8AC3E}">
        <p14:creationId xmlns:p14="http://schemas.microsoft.com/office/powerpoint/2010/main" val="3517479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TotalTime>
  <Words>614</Words>
  <Application>Microsoft Office PowerPoint</Application>
  <PresentationFormat>Widescreen</PresentationFormat>
  <Paragraphs>102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Office Theme</vt:lpstr>
      <vt:lpstr>Better Together</vt:lpstr>
      <vt:lpstr>Better Together…</vt:lpstr>
      <vt:lpstr>Let’s Review</vt:lpstr>
      <vt:lpstr>Creation</vt:lpstr>
      <vt:lpstr>Primeval/Primordial History</vt:lpstr>
      <vt:lpstr>What do these stories tell us…</vt:lpstr>
      <vt:lpstr>Creation!</vt:lpstr>
      <vt:lpstr>Overview of Genesis 1</vt:lpstr>
      <vt:lpstr>PowerPoint Presentation</vt:lpstr>
      <vt:lpstr>PowerPoint Presentation</vt:lpstr>
      <vt:lpstr>Genesis 2:4b</vt:lpstr>
      <vt:lpstr>2:18</vt:lpstr>
      <vt:lpstr>2:19-20</vt:lpstr>
      <vt:lpstr>Finally, we get to Eve</vt:lpstr>
      <vt:lpstr>Why is the story told this way?</vt:lpstr>
      <vt:lpstr>PowerPoint Presentation</vt:lpstr>
      <vt:lpstr>2:18</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Basics</dc:title>
  <dc:creator>Judy Fentress-Williams</dc:creator>
  <cp:lastModifiedBy>Judy Fentress-Williams</cp:lastModifiedBy>
  <cp:revision>43</cp:revision>
  <cp:lastPrinted>2019-09-17T21:06:36Z</cp:lastPrinted>
  <dcterms:created xsi:type="dcterms:W3CDTF">2019-04-09T18:38:23Z</dcterms:created>
  <dcterms:modified xsi:type="dcterms:W3CDTF">2019-09-17T22:01:28Z</dcterms:modified>
</cp:coreProperties>
</file>