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65" r:id="rId16"/>
    <p:sldId id="266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6080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9" y="0"/>
            <a:ext cx="3037212" cy="466080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FDB89E66-FFF9-4C66-B845-1DF1AF0E4399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20"/>
            <a:ext cx="3037212" cy="466080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9" y="8830320"/>
            <a:ext cx="3037212" cy="466080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9AFFAE80-559B-4408-8888-21F99929B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1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1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2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7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3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3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9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8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4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8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40DE9-B1CF-4E55-8EA3-5F7B5D0128D3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800000"/>
          </a:solidFill>
          <a:latin typeface="Cambria"/>
          <a:ea typeface="+mj-ea"/>
          <a:cs typeface="Cambria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/>
          <a:ea typeface="+mn-ea"/>
          <a:cs typeface="Cambria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92132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ambria" panose="02040503050406030204" pitchFamily="18" charset="0"/>
              </a:rPr>
              <a:t>Wisdom</a:t>
            </a:r>
            <a:endParaRPr lang="en-US" sz="9600" dirty="0">
              <a:solidFill>
                <a:srgbClr val="8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73600"/>
            <a:ext cx="9144000" cy="576267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The OT Wisdom Tradition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0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comes from the word </a:t>
            </a:r>
            <a:r>
              <a:rPr lang="en-US" i="1" dirty="0" smtClean="0"/>
              <a:t>mashal </a:t>
            </a:r>
            <a:r>
              <a:rPr lang="en-US" dirty="0" smtClean="0"/>
              <a:t>which means proverb, wise saying or parable</a:t>
            </a:r>
          </a:p>
          <a:p>
            <a:r>
              <a:rPr lang="en-US" dirty="0" smtClean="0"/>
              <a:t>Parable sets two things alongside one another, and invites us to make sense of their juxtaposition</a:t>
            </a:r>
          </a:p>
          <a:p>
            <a:r>
              <a:rPr lang="en-US" dirty="0" smtClean="0"/>
              <a:t>Preferred juxtaposition is opposites</a:t>
            </a:r>
          </a:p>
          <a:p>
            <a:pPr marL="457200" lvl="1" indent="0">
              <a:buNone/>
            </a:pPr>
            <a:r>
              <a:rPr lang="en-US" i="1" dirty="0" smtClean="0"/>
              <a:t>The fear of the LORD is the beginning of wisdom</a:t>
            </a:r>
          </a:p>
          <a:p>
            <a:pPr marL="457200" lvl="1" indent="0">
              <a:buNone/>
            </a:pPr>
            <a:r>
              <a:rPr lang="en-US" i="1" dirty="0" smtClean="0"/>
              <a:t>But fools despise wisdom and instruction    Proverbs 1:7</a:t>
            </a:r>
          </a:p>
        </p:txBody>
      </p:sp>
    </p:spTree>
    <p:extLst>
      <p:ext uri="{BB962C8B-B14F-4D97-AF65-F5344CB8AC3E}">
        <p14:creationId xmlns:p14="http://schemas.microsoft.com/office/powerpoint/2010/main" val="2954147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 of Proverbs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Wisdom is the only way to go</a:t>
            </a:r>
          </a:p>
          <a:p>
            <a:r>
              <a:rPr lang="en-US" sz="3600" dirty="0" smtClean="0"/>
              <a:t>One never fully achieves wisdom, but grows in wisdom</a:t>
            </a:r>
          </a:p>
          <a:p>
            <a:r>
              <a:rPr lang="en-US" sz="3600" dirty="0" smtClean="0"/>
              <a:t>The way of wisdom has many benefits</a:t>
            </a:r>
          </a:p>
          <a:p>
            <a:r>
              <a:rPr lang="en-US" sz="3600" dirty="0" smtClean="0"/>
              <a:t>It is a most worthwhile pursuit, </a:t>
            </a:r>
            <a:r>
              <a:rPr lang="en-US" dirty="0" smtClean="0"/>
              <a:t>Proverbs 4:7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48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Personification of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Woman Wisdom</a:t>
            </a:r>
          </a:p>
          <a:p>
            <a:r>
              <a:rPr lang="en-US" dirty="0" smtClean="0"/>
              <a:t>Calls to the young man</a:t>
            </a:r>
          </a:p>
          <a:p>
            <a:r>
              <a:rPr lang="en-US" dirty="0" smtClean="0"/>
              <a:t>Present from and active in Creation</a:t>
            </a:r>
          </a:p>
          <a:p>
            <a:r>
              <a:rPr lang="en-US" dirty="0" smtClean="0"/>
              <a:t>In contrast to Woman folly</a:t>
            </a:r>
          </a:p>
          <a:p>
            <a:r>
              <a:rPr lang="en-US" dirty="0" smtClean="0"/>
              <a:t>Proverbs 1:20-33</a:t>
            </a:r>
          </a:p>
          <a:p>
            <a:r>
              <a:rPr lang="en-US" dirty="0" smtClean="0"/>
              <a:t>Proverbs 8:22-36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70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wouldn’t want Wisdom?</a:t>
            </a:r>
          </a:p>
          <a:p>
            <a:r>
              <a:rPr lang="en-US" dirty="0" smtClean="0"/>
              <a:t>Does the basic teaching in Proverbs sustainable?</a:t>
            </a:r>
          </a:p>
          <a:p>
            <a:r>
              <a:rPr lang="en-US" dirty="0" smtClean="0"/>
              <a:t>Do things always work out for the wise person?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68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Dialogue of the Wisdom Tradition</a:t>
            </a:r>
            <a:br>
              <a:rPr lang="en-US" dirty="0" smtClean="0"/>
            </a:br>
            <a:r>
              <a:rPr lang="en-US" dirty="0" smtClean="0"/>
              <a:t>The Limits of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Job: problem of suffering</a:t>
            </a:r>
          </a:p>
          <a:p>
            <a:r>
              <a:rPr lang="en-US" dirty="0" smtClean="0"/>
              <a:t>Ecclesiastes/Qohelet:  the problem of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77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Assumes a young, male, audience</a:t>
            </a:r>
          </a:p>
          <a:p>
            <a:r>
              <a:rPr lang="en-US" dirty="0" smtClean="0"/>
              <a:t>“My son…”</a:t>
            </a:r>
          </a:p>
          <a:p>
            <a:r>
              <a:rPr lang="en-US" dirty="0" smtClean="0"/>
              <a:t>Parental advice on how to navigate the world</a:t>
            </a:r>
          </a:p>
          <a:p>
            <a:r>
              <a:rPr lang="en-US" dirty="0" smtClean="0"/>
              <a:t>Teaching is didactic = instructive, morally instructive</a:t>
            </a:r>
          </a:p>
          <a:p>
            <a:r>
              <a:rPr lang="en-US" dirty="0" smtClean="0"/>
              <a:t>Another method of teaching is observation, i.e. 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33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Proverbs, wisdom is a matter of choice</a:t>
            </a:r>
          </a:p>
          <a:p>
            <a:r>
              <a:rPr lang="en-US" dirty="0" smtClean="0"/>
              <a:t>Choosing wisdom leads to riches, long life and honor</a:t>
            </a:r>
          </a:p>
          <a:p>
            <a:r>
              <a:rPr lang="en-US" dirty="0" smtClean="0"/>
              <a:t>Going the paths of fools leads to death and destruction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82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Wisdom: 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Secular Theology</a:t>
            </a:r>
          </a:p>
          <a:p>
            <a:r>
              <a:rPr lang="en-US" sz="3200" dirty="0" smtClean="0"/>
              <a:t>The ability to cope</a:t>
            </a:r>
          </a:p>
          <a:p>
            <a:r>
              <a:rPr lang="en-US" sz="3200" dirty="0" smtClean="0"/>
              <a:t>The art of steering and directing</a:t>
            </a:r>
          </a:p>
          <a:p>
            <a:r>
              <a:rPr lang="en-US" sz="3200" dirty="0" smtClean="0"/>
              <a:t>A parents’ legacy</a:t>
            </a:r>
          </a:p>
          <a:p>
            <a:r>
              <a:rPr lang="en-US" sz="3200" dirty="0" smtClean="0"/>
              <a:t>A way, a path, a journey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92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Wisdom: 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Usually associated with those who have lived for some time</a:t>
            </a:r>
          </a:p>
          <a:p>
            <a:r>
              <a:rPr lang="en-US" sz="3200" dirty="0" smtClean="0"/>
              <a:t>Not to be confused with intelligence</a:t>
            </a:r>
          </a:p>
          <a:p>
            <a:r>
              <a:rPr lang="en-US" sz="3200" dirty="0" smtClean="0"/>
              <a:t>A biblical tradition</a:t>
            </a:r>
          </a:p>
          <a:p>
            <a:r>
              <a:rPr lang="en-US" sz="3200" dirty="0" smtClean="0"/>
              <a:t>A genre of writings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206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Proverbs</a:t>
            </a:r>
          </a:p>
          <a:p>
            <a:r>
              <a:rPr lang="en-US" sz="3600" dirty="0" smtClean="0"/>
              <a:t>Job</a:t>
            </a:r>
          </a:p>
          <a:p>
            <a:r>
              <a:rPr lang="en-US" sz="3600" dirty="0" smtClean="0"/>
              <a:t>Ecclesiastes/Qohelet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28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Biblical Wisdom is not unique</a:t>
            </a:r>
          </a:p>
          <a:p>
            <a:r>
              <a:rPr lang="en-US" sz="3600" dirty="0" smtClean="0"/>
              <a:t>Every culture has a wisdom tradition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69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A baby on it’s mothers’ back does not know the way is long…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7205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from our own lives…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5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of 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Short, pithy statements</a:t>
            </a:r>
          </a:p>
          <a:p>
            <a:r>
              <a:rPr lang="en-US" sz="3600" dirty="0" smtClean="0"/>
              <a:t>Sometimes they rhyme, or use alliteration</a:t>
            </a:r>
          </a:p>
          <a:p>
            <a:r>
              <a:rPr lang="en-US" sz="3600" dirty="0" smtClean="0"/>
              <a:t>Images</a:t>
            </a:r>
          </a:p>
          <a:p>
            <a:r>
              <a:rPr lang="en-US" sz="3600" dirty="0" smtClean="0"/>
              <a:t>Intentionally oral so you can say and remember them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0142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Composite – blocks of material from different times and places</a:t>
            </a:r>
          </a:p>
          <a:p>
            <a:r>
              <a:rPr lang="en-US" sz="3200" dirty="0" smtClean="0"/>
              <a:t>Some originally oral, others written</a:t>
            </a:r>
          </a:p>
          <a:p>
            <a:r>
              <a:rPr lang="en-US" sz="3200" dirty="0" smtClean="0"/>
              <a:t>31 chapters</a:t>
            </a:r>
          </a:p>
          <a:p>
            <a:r>
              <a:rPr lang="en-US" sz="3200" dirty="0" smtClean="0"/>
              <a:t>Mostly associated with Solomon, see 1 Kings 3</a:t>
            </a:r>
          </a:p>
          <a:p>
            <a:r>
              <a:rPr lang="en-US" sz="3200" dirty="0" smtClean="0"/>
              <a:t>Chapter 30 with </a:t>
            </a:r>
            <a:r>
              <a:rPr lang="en-US" sz="3200" dirty="0" smtClean="0"/>
              <a:t>Agur</a:t>
            </a:r>
            <a:endParaRPr lang="en-US" sz="3200" dirty="0"/>
          </a:p>
          <a:p>
            <a:r>
              <a:rPr lang="en-US" sz="3200" dirty="0" smtClean="0"/>
              <a:t>Chapter 31 with </a:t>
            </a:r>
            <a:r>
              <a:rPr lang="en-US" sz="3200" dirty="0" smtClean="0"/>
              <a:t>Lemuel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13478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380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</vt:lpstr>
      <vt:lpstr>Office Theme</vt:lpstr>
      <vt:lpstr>Wisdom</vt:lpstr>
      <vt:lpstr>Wisdom: A Definition</vt:lpstr>
      <vt:lpstr>Wisdom: A Definition</vt:lpstr>
      <vt:lpstr>Biblical Wisdom</vt:lpstr>
      <vt:lpstr>PowerPoint Presentation</vt:lpstr>
      <vt:lpstr>Proverbs…</vt:lpstr>
      <vt:lpstr>Proverbs from our own lives…</vt:lpstr>
      <vt:lpstr>Characteristics of Proverbs</vt:lpstr>
      <vt:lpstr>Proverbs</vt:lpstr>
      <vt:lpstr>Proverbs</vt:lpstr>
      <vt:lpstr>World of Proverbs </vt:lpstr>
      <vt:lpstr>Personification of Wisdom</vt:lpstr>
      <vt:lpstr>PowerPoint Presentation</vt:lpstr>
      <vt:lpstr>Dialogue of the Wisdom Tradition The Limits of Wisdom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Basics</dc:title>
  <dc:creator>Judy Fentress-Williams</dc:creator>
  <cp:lastModifiedBy>Judy Fentress-Williams</cp:lastModifiedBy>
  <cp:revision>40</cp:revision>
  <cp:lastPrinted>2019-10-29T22:22:17Z</cp:lastPrinted>
  <dcterms:created xsi:type="dcterms:W3CDTF">2019-04-09T18:38:23Z</dcterms:created>
  <dcterms:modified xsi:type="dcterms:W3CDTF">2019-10-29T22:24:13Z</dcterms:modified>
</cp:coreProperties>
</file>