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9" r:id="rId13"/>
    <p:sldId id="270" r:id="rId14"/>
    <p:sldId id="271" r:id="rId15"/>
    <p:sldId id="265" r:id="rId16"/>
    <p:sldId id="266" r:id="rId1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212" cy="466080"/>
          </a:xfrm>
          <a:prstGeom prst="rect">
            <a:avLst/>
          </a:prstGeom>
        </p:spPr>
        <p:txBody>
          <a:bodyPr vert="horz" lIns="90590" tIns="45295" rIns="90590" bIns="4529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619" y="0"/>
            <a:ext cx="3037212" cy="466080"/>
          </a:xfrm>
          <a:prstGeom prst="rect">
            <a:avLst/>
          </a:prstGeom>
        </p:spPr>
        <p:txBody>
          <a:bodyPr vert="horz" lIns="90590" tIns="45295" rIns="90590" bIns="45295" rtlCol="0"/>
          <a:lstStyle>
            <a:lvl1pPr algn="r">
              <a:defRPr sz="1200"/>
            </a:lvl1pPr>
          </a:lstStyle>
          <a:p>
            <a:fld id="{FDB89E66-FFF9-4C66-B845-1DF1AF0E4399}" type="datetimeFigureOut">
              <a:rPr lang="en-US" smtClean="0"/>
              <a:t>10/29/2019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320"/>
            <a:ext cx="3037212" cy="466080"/>
          </a:xfrm>
          <a:prstGeom prst="rect">
            <a:avLst/>
          </a:prstGeom>
        </p:spPr>
        <p:txBody>
          <a:bodyPr vert="horz" lIns="90590" tIns="45295" rIns="90590" bIns="4529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619" y="8830320"/>
            <a:ext cx="3037212" cy="466080"/>
          </a:xfrm>
          <a:prstGeom prst="rect">
            <a:avLst/>
          </a:prstGeom>
        </p:spPr>
        <p:txBody>
          <a:bodyPr vert="horz" lIns="90590" tIns="45295" rIns="90590" bIns="45295" rtlCol="0" anchor="b"/>
          <a:lstStyle>
            <a:lvl1pPr algn="r">
              <a:defRPr sz="1200"/>
            </a:lvl1pPr>
          </a:lstStyle>
          <a:p>
            <a:fld id="{9AFFAE80-559B-4408-8888-21F99929B7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819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413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028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470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532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534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10/29/2019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992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10/29/2019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480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10/29/2019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044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10/29/2019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580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10/29/2019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31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10/29/2019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56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40DE9-B1CF-4E55-8EA3-5F7B5D0128D3}" type="datetimeFigureOut">
              <a:rPr lang="en-US" smtClean="0"/>
              <a:t>10/29/2019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0ABE3-E195-4568-8402-6D25221F6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17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rgbClr val="800000"/>
          </a:solidFill>
          <a:latin typeface="Cambria"/>
          <a:ea typeface="+mj-ea"/>
          <a:cs typeface="Cambria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mbria"/>
          <a:ea typeface="+mn-ea"/>
          <a:cs typeface="Cambria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mbria"/>
          <a:ea typeface="+mn-ea"/>
          <a:cs typeface="Cambria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mbria"/>
          <a:ea typeface="+mn-ea"/>
          <a:cs typeface="Cambria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mbria"/>
          <a:ea typeface="+mn-ea"/>
          <a:cs typeface="Cambria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mbria"/>
          <a:ea typeface="+mn-ea"/>
          <a:cs typeface="Cambria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92132"/>
            <a:ext cx="9144000" cy="23876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ambria" panose="02040503050406030204" pitchFamily="18" charset="0"/>
              </a:rPr>
              <a:t>Wisdom</a:t>
            </a:r>
            <a:endParaRPr lang="en-US" sz="9600" dirty="0">
              <a:solidFill>
                <a:srgbClr val="8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73600"/>
            <a:ext cx="9144000" cy="576267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anose="02040503050406030204" pitchFamily="18" charset="0"/>
              </a:rPr>
              <a:t>The OT Wisdom Tradition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101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Proverbs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term comes from the word </a:t>
            </a:r>
            <a:r>
              <a:rPr lang="en-US" i="1" dirty="0" smtClean="0"/>
              <a:t>mashal </a:t>
            </a:r>
            <a:r>
              <a:rPr lang="en-US" dirty="0" smtClean="0"/>
              <a:t>which means proverb, wise saying or parable</a:t>
            </a:r>
          </a:p>
          <a:p>
            <a:r>
              <a:rPr lang="en-US" dirty="0" smtClean="0"/>
              <a:t>Parable sets two things alongside one another, and invites us to make sense of their juxtaposition</a:t>
            </a:r>
          </a:p>
          <a:p>
            <a:r>
              <a:rPr lang="en-US" dirty="0" smtClean="0"/>
              <a:t>Preferred juxtaposition is opposites</a:t>
            </a:r>
          </a:p>
          <a:p>
            <a:pPr marL="457200" lvl="1" indent="0">
              <a:buNone/>
            </a:pPr>
            <a:r>
              <a:rPr lang="en-US" i="1" dirty="0" smtClean="0"/>
              <a:t>The fear of the LORD is the beginning of wisdom</a:t>
            </a:r>
          </a:p>
          <a:p>
            <a:pPr marL="457200" lvl="1" indent="0">
              <a:buNone/>
            </a:pPr>
            <a:r>
              <a:rPr lang="en-US" i="1" dirty="0" smtClean="0"/>
              <a:t>But fools despise wisdom and instruction    Proverbs 1:7</a:t>
            </a:r>
          </a:p>
        </p:txBody>
      </p:sp>
    </p:spTree>
    <p:extLst>
      <p:ext uri="{BB962C8B-B14F-4D97-AF65-F5344CB8AC3E}">
        <p14:creationId xmlns:p14="http://schemas.microsoft.com/office/powerpoint/2010/main" val="29541473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World of Proverbs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Wisdom is the only way to go</a:t>
            </a:r>
          </a:p>
          <a:p>
            <a:r>
              <a:rPr lang="en-US" sz="3600" dirty="0" smtClean="0"/>
              <a:t>One never fully achieves wisdom, but grows in wisdom</a:t>
            </a:r>
          </a:p>
          <a:p>
            <a:r>
              <a:rPr lang="en-US" sz="3600" dirty="0" smtClean="0"/>
              <a:t>The way of wisdom has many benefits</a:t>
            </a:r>
          </a:p>
          <a:p>
            <a:r>
              <a:rPr lang="en-US" sz="3600" dirty="0" smtClean="0"/>
              <a:t>It is a most worthwhile pursuit, </a:t>
            </a:r>
            <a:r>
              <a:rPr lang="en-US" dirty="0" smtClean="0"/>
              <a:t>Proverbs 4:7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048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Personification of Wisdom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Woman Wisdom</a:t>
            </a:r>
          </a:p>
          <a:p>
            <a:r>
              <a:rPr lang="en-US" dirty="0" smtClean="0"/>
              <a:t>Calls to the young man</a:t>
            </a:r>
          </a:p>
          <a:p>
            <a:r>
              <a:rPr lang="en-US" dirty="0" smtClean="0"/>
              <a:t>Present from and active in Creation</a:t>
            </a:r>
          </a:p>
          <a:p>
            <a:r>
              <a:rPr lang="en-US" dirty="0" smtClean="0"/>
              <a:t>In contrast to Woman folly</a:t>
            </a:r>
          </a:p>
          <a:p>
            <a:r>
              <a:rPr lang="en-US" dirty="0" smtClean="0"/>
              <a:t>Proverbs 1:20-33</a:t>
            </a:r>
          </a:p>
          <a:p>
            <a:r>
              <a:rPr lang="en-US" dirty="0" smtClean="0"/>
              <a:t>Proverbs 8:22-36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705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wouldn’t want Wisdom?</a:t>
            </a:r>
          </a:p>
          <a:p>
            <a:r>
              <a:rPr lang="en-US" dirty="0" smtClean="0"/>
              <a:t>Does the basic teaching in Proverbs sustainable?</a:t>
            </a:r>
          </a:p>
          <a:p>
            <a:r>
              <a:rPr lang="en-US" dirty="0" smtClean="0"/>
              <a:t>Do things always work out for the wise person?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1682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Dialogue of the Wisdom Tradition</a:t>
            </a:r>
            <a:br>
              <a:rPr lang="en-US" dirty="0" smtClean="0"/>
            </a:br>
            <a:r>
              <a:rPr lang="en-US" dirty="0" smtClean="0"/>
              <a:t>The Limits of Wisdom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Job: problem of suffering</a:t>
            </a:r>
          </a:p>
          <a:p>
            <a:r>
              <a:rPr lang="en-US" dirty="0" smtClean="0"/>
              <a:t>Ecclesiastes/Qohelet:  the problem of experience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8774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Assumes a young, male, audience</a:t>
            </a:r>
          </a:p>
          <a:p>
            <a:r>
              <a:rPr lang="en-US" dirty="0" smtClean="0"/>
              <a:t>“My son…”</a:t>
            </a:r>
          </a:p>
          <a:p>
            <a:r>
              <a:rPr lang="en-US" dirty="0" smtClean="0"/>
              <a:t>Parental advice on how to navigate the world</a:t>
            </a:r>
          </a:p>
          <a:p>
            <a:r>
              <a:rPr lang="en-US" dirty="0" smtClean="0"/>
              <a:t>Teaching is didactic = instructive, morally instructive</a:t>
            </a:r>
          </a:p>
          <a:p>
            <a:r>
              <a:rPr lang="en-US" dirty="0" smtClean="0"/>
              <a:t>Another method of teaching is observation, i.e. nature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8333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Proverbs, wisdom is a matter of choice</a:t>
            </a:r>
          </a:p>
          <a:p>
            <a:r>
              <a:rPr lang="en-US" dirty="0" smtClean="0"/>
              <a:t>Choosing wisdom leads to riches, long life and honor</a:t>
            </a:r>
          </a:p>
          <a:p>
            <a:r>
              <a:rPr lang="en-US" dirty="0" smtClean="0"/>
              <a:t>Going the paths of fools leads to death and destruction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825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Wisdom: A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3200" dirty="0" smtClean="0"/>
              <a:t>Secular Theology</a:t>
            </a:r>
          </a:p>
          <a:p>
            <a:r>
              <a:rPr lang="en-US" sz="3200" dirty="0" smtClean="0"/>
              <a:t>The ability to cope</a:t>
            </a:r>
          </a:p>
          <a:p>
            <a:r>
              <a:rPr lang="en-US" sz="3200" dirty="0" smtClean="0"/>
              <a:t>The art of steering and directing</a:t>
            </a:r>
          </a:p>
          <a:p>
            <a:r>
              <a:rPr lang="en-US" sz="3200" dirty="0" smtClean="0"/>
              <a:t>A parents’ legacy</a:t>
            </a:r>
          </a:p>
          <a:p>
            <a:r>
              <a:rPr lang="en-US" sz="3200" dirty="0" smtClean="0"/>
              <a:t>A way, a path, a journey</a:t>
            </a:r>
            <a:endParaRPr lang="en-US" sz="3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792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Wisdom: A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Usually associated with those who have lived for some time</a:t>
            </a:r>
          </a:p>
          <a:p>
            <a:r>
              <a:rPr lang="en-US" sz="3200" dirty="0" smtClean="0"/>
              <a:t>Not to be confused with intelligence</a:t>
            </a:r>
          </a:p>
          <a:p>
            <a:r>
              <a:rPr lang="en-US" sz="3200" dirty="0" smtClean="0"/>
              <a:t>A biblical tradition</a:t>
            </a:r>
          </a:p>
          <a:p>
            <a:r>
              <a:rPr lang="en-US" sz="3200" dirty="0" smtClean="0"/>
              <a:t>A genre of writings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62067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Biblical Wisdom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dirty="0" smtClean="0"/>
          </a:p>
          <a:p>
            <a:r>
              <a:rPr lang="en-US" sz="3600" dirty="0" smtClean="0"/>
              <a:t>Proverbs</a:t>
            </a:r>
          </a:p>
          <a:p>
            <a:r>
              <a:rPr lang="en-US" sz="3600" dirty="0" smtClean="0"/>
              <a:t>Job</a:t>
            </a:r>
          </a:p>
          <a:p>
            <a:r>
              <a:rPr lang="en-US" sz="3600" dirty="0" smtClean="0"/>
              <a:t>Ecclesiastes/Qohelet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8286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3600" dirty="0" smtClean="0"/>
          </a:p>
          <a:p>
            <a:r>
              <a:rPr lang="en-US" sz="3600" dirty="0" smtClean="0"/>
              <a:t>Biblical Wisdom is not unique</a:t>
            </a:r>
          </a:p>
          <a:p>
            <a:r>
              <a:rPr lang="en-US" sz="3600" dirty="0" smtClean="0"/>
              <a:t>Every culture has a wisdom tradition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169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Proverbs…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800" dirty="0" smtClean="0"/>
          </a:p>
          <a:p>
            <a:pPr marL="0" indent="0">
              <a:buNone/>
            </a:pPr>
            <a:r>
              <a:rPr lang="en-US" sz="4800" dirty="0" smtClean="0"/>
              <a:t>A baby on it’s mothers’ back does not know the way is long…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972059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Proverbs from our own lives…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454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Characteristics of Proverbs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Short, pithy statements</a:t>
            </a:r>
          </a:p>
          <a:p>
            <a:r>
              <a:rPr lang="en-US" sz="3600" dirty="0" smtClean="0"/>
              <a:t>Sometimes they rhyme, or use alliteration</a:t>
            </a:r>
          </a:p>
          <a:p>
            <a:r>
              <a:rPr lang="en-US" sz="3600" dirty="0" smtClean="0"/>
              <a:t>Images</a:t>
            </a:r>
          </a:p>
          <a:p>
            <a:r>
              <a:rPr lang="en-US" sz="3600" dirty="0" smtClean="0"/>
              <a:t>Intentionally oral so you can say and remember them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60142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Proverbs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Composite – blocks of material from different times and places</a:t>
            </a:r>
          </a:p>
          <a:p>
            <a:r>
              <a:rPr lang="en-US" sz="3200" dirty="0" smtClean="0"/>
              <a:t>Some originally oral, others written</a:t>
            </a:r>
          </a:p>
          <a:p>
            <a:r>
              <a:rPr lang="en-US" sz="3200" dirty="0" smtClean="0"/>
              <a:t>31 chapters</a:t>
            </a:r>
          </a:p>
          <a:p>
            <a:r>
              <a:rPr lang="en-US" sz="3200" dirty="0" smtClean="0"/>
              <a:t>Mostly associated with Solomon, see 1 Kings 3</a:t>
            </a:r>
          </a:p>
          <a:p>
            <a:r>
              <a:rPr lang="en-US" sz="3200" dirty="0" smtClean="0"/>
              <a:t>Chapter 30 with </a:t>
            </a:r>
            <a:r>
              <a:rPr lang="en-US" sz="3200" dirty="0" smtClean="0"/>
              <a:t>Agur</a:t>
            </a:r>
            <a:endParaRPr lang="en-US" sz="3200" dirty="0"/>
          </a:p>
          <a:p>
            <a:r>
              <a:rPr lang="en-US" sz="3200" dirty="0" smtClean="0"/>
              <a:t>Chapter 31 with </a:t>
            </a:r>
            <a:r>
              <a:rPr lang="en-US" sz="3200" dirty="0" smtClean="0"/>
              <a:t>Lemuel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413478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</TotalTime>
  <Words>380</Words>
  <Application>Microsoft Office PowerPoint</Application>
  <PresentationFormat>Widescreen</PresentationFormat>
  <Paragraphs>70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Cambria</vt:lpstr>
      <vt:lpstr>Office Theme</vt:lpstr>
      <vt:lpstr>Wisdom</vt:lpstr>
      <vt:lpstr>Wisdom: A Definition</vt:lpstr>
      <vt:lpstr>Wisdom: A Definition</vt:lpstr>
      <vt:lpstr>Biblical Wisdom</vt:lpstr>
      <vt:lpstr>PowerPoint Presentation</vt:lpstr>
      <vt:lpstr>Proverbs…</vt:lpstr>
      <vt:lpstr>Proverbs from our own lives…</vt:lpstr>
      <vt:lpstr>Characteristics of Proverbs</vt:lpstr>
      <vt:lpstr>Proverbs</vt:lpstr>
      <vt:lpstr>Proverbs</vt:lpstr>
      <vt:lpstr>World of Proverbs </vt:lpstr>
      <vt:lpstr>Personification of Wisdom</vt:lpstr>
      <vt:lpstr>PowerPoint Presentation</vt:lpstr>
      <vt:lpstr>Dialogue of the Wisdom Tradition The Limits of Wisdom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Bible Basics</dc:title>
  <dc:creator>Judy Fentress-Williams</dc:creator>
  <cp:lastModifiedBy>Judy Fentress-Williams</cp:lastModifiedBy>
  <cp:revision>40</cp:revision>
  <cp:lastPrinted>2019-10-29T22:22:17Z</cp:lastPrinted>
  <dcterms:created xsi:type="dcterms:W3CDTF">2019-04-09T18:38:23Z</dcterms:created>
  <dcterms:modified xsi:type="dcterms:W3CDTF">2019-10-29T22:24:13Z</dcterms:modified>
</cp:coreProperties>
</file>