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handoutMasterIdLst>
    <p:handoutMasterId r:id="rId18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89E66-FFF9-4C66-B845-1DF1AF0E4399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FAE80-559B-4408-8888-21F99929B7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1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1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02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7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3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53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992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80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4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58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3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6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40DE9-B1CF-4E55-8EA3-5F7B5D0128D3}" type="datetimeFigureOut">
              <a:rPr lang="en-US" smtClean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0ABE3-E195-4568-8402-6D25221F64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1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rgbClr val="800000"/>
          </a:solidFill>
          <a:latin typeface="Cambria"/>
          <a:ea typeface="+mj-ea"/>
          <a:cs typeface="Cambri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mbria"/>
          <a:ea typeface="+mn-ea"/>
          <a:cs typeface="Cambria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2132"/>
            <a:ext cx="9144000" cy="23876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ambria" panose="02040503050406030204" pitchFamily="18" charset="0"/>
              </a:rPr>
              <a:t>Wisdom</a:t>
            </a:r>
            <a:endParaRPr lang="en-US" sz="9600" dirty="0">
              <a:solidFill>
                <a:srgbClr val="8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73600"/>
            <a:ext cx="9144000" cy="576267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 panose="02040503050406030204" pitchFamily="18" charset="0"/>
              </a:rPr>
              <a:t>The OT Wisdom Tradition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850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Epilogue: Resolution</a:t>
            </a:r>
          </a:p>
          <a:p>
            <a:pPr lvl="1"/>
            <a:r>
              <a:rPr lang="en-US" sz="3600" dirty="0" smtClean="0"/>
              <a:t>Job</a:t>
            </a:r>
          </a:p>
          <a:p>
            <a:pPr lvl="1"/>
            <a:r>
              <a:rPr lang="en-US" sz="3600" dirty="0" smtClean="0"/>
              <a:t>God</a:t>
            </a:r>
          </a:p>
          <a:p>
            <a:pPr lvl="1"/>
            <a:r>
              <a:rPr lang="en-US" sz="3600" dirty="0" smtClean="0"/>
              <a:t>Job’s friends</a:t>
            </a:r>
          </a:p>
          <a:p>
            <a:pPr lvl="1"/>
            <a:r>
              <a:rPr lang="en-US" sz="3600" dirty="0" smtClean="0"/>
              <a:t>Job’s family</a:t>
            </a:r>
          </a:p>
          <a:p>
            <a:pPr lvl="1"/>
            <a:r>
              <a:rPr lang="en-US" sz="3600" dirty="0" smtClean="0"/>
              <a:t>Who is missing?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58900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bulk of the book…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Chapters 3-42:6</a:t>
            </a:r>
          </a:p>
          <a:p>
            <a:pPr lvl="1"/>
            <a:r>
              <a:rPr lang="en-US" sz="3600" dirty="0" smtClean="0"/>
              <a:t>Extended monologues</a:t>
            </a:r>
          </a:p>
          <a:p>
            <a:pPr lvl="1"/>
            <a:r>
              <a:rPr lang="en-US" sz="3600" dirty="0" smtClean="0"/>
              <a:t>Dialogues</a:t>
            </a:r>
          </a:p>
          <a:p>
            <a:pPr lvl="1"/>
            <a:r>
              <a:rPr lang="en-US" sz="3600" dirty="0" smtClean="0"/>
              <a:t>Questions in search of answers</a:t>
            </a:r>
          </a:p>
          <a:p>
            <a:pPr lvl="1"/>
            <a:r>
              <a:rPr lang="en-US" sz="3600" dirty="0" smtClean="0"/>
              <a:t>Suffering in search of God</a:t>
            </a:r>
          </a:p>
          <a:p>
            <a:pPr lvl="1"/>
            <a:r>
              <a:rPr lang="en-US" sz="3600" dirty="0" smtClean="0"/>
              <a:t>God’s answer:  Job 38:1-41:34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5606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we to make of God’s Answer?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Is it an answer? </a:t>
            </a:r>
          </a:p>
          <a:p>
            <a:r>
              <a:rPr lang="en-US" sz="3600" dirty="0" smtClean="0"/>
              <a:t>If so, what is the answer…</a:t>
            </a:r>
          </a:p>
          <a:p>
            <a:r>
              <a:rPr lang="en-US" sz="3600" dirty="0" smtClean="0"/>
              <a:t>What does Job ask for?</a:t>
            </a:r>
          </a:p>
          <a:p>
            <a:r>
              <a:rPr lang="en-US" sz="3600" dirty="0" smtClean="0"/>
              <a:t>What does he get?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9151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Questions…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Is the story a Job a platform for questions?</a:t>
            </a:r>
          </a:p>
          <a:p>
            <a:r>
              <a:rPr lang="en-US" sz="3600" dirty="0" smtClean="0"/>
              <a:t>Does Job fear God for nothing?</a:t>
            </a:r>
          </a:p>
          <a:p>
            <a:r>
              <a:rPr lang="en-US" sz="3600" dirty="0" smtClean="0"/>
              <a:t>Shall we accept good and not bad from the LORD?</a:t>
            </a:r>
          </a:p>
          <a:p>
            <a:r>
              <a:rPr lang="en-US" sz="3600" dirty="0" smtClean="0"/>
              <a:t>Why don’t you curse God and die?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2007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Does having the answer take away our pain?</a:t>
            </a:r>
          </a:p>
          <a:p>
            <a:r>
              <a:rPr lang="en-US" sz="4000" dirty="0" smtClean="0"/>
              <a:t>What in fact do we need to know?</a:t>
            </a:r>
          </a:p>
          <a:p>
            <a:r>
              <a:rPr lang="en-US" sz="4000" dirty="0" smtClean="0"/>
              <a:t>Who do we need to know?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17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Ecclesiastes/Qohelet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“Qohelet,” from </a:t>
            </a:r>
            <a:r>
              <a:rPr lang="en-US" sz="3600" i="1" dirty="0" smtClean="0"/>
              <a:t>qahal</a:t>
            </a:r>
            <a:r>
              <a:rPr lang="en-US" sz="3600" dirty="0" smtClean="0"/>
              <a:t>, to assemble or gather</a:t>
            </a:r>
          </a:p>
          <a:p>
            <a:r>
              <a:rPr lang="en-US" sz="3600" dirty="0" smtClean="0"/>
              <a:t>Title, not a proper name</a:t>
            </a:r>
          </a:p>
          <a:p>
            <a:r>
              <a:rPr lang="en-US" sz="3600" dirty="0" smtClean="0"/>
              <a:t>Officer, preacher or teacher</a:t>
            </a:r>
          </a:p>
          <a:p>
            <a:r>
              <a:rPr lang="en-US" sz="3600" dirty="0" smtClean="0"/>
              <a:t>Book reflects a tradition that associates Qohelet with King Solomon, later in his life</a:t>
            </a:r>
          </a:p>
          <a:p>
            <a:r>
              <a:rPr lang="en-US" sz="3600" dirty="0" smtClean="0"/>
              <a:t>LBH – appears to be post-exilic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37586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“Vanity of vanities…vanity of vanities!  All is vanity.” </a:t>
            </a:r>
            <a:r>
              <a:rPr lang="en-US" dirty="0" smtClean="0"/>
              <a:t>NRSV</a:t>
            </a:r>
            <a:r>
              <a:rPr lang="en-US" sz="3600" dirty="0" smtClean="0"/>
              <a:t>  </a:t>
            </a:r>
          </a:p>
          <a:p>
            <a:r>
              <a:rPr lang="en-US" sz="3600" dirty="0" smtClean="0"/>
              <a:t>“Perfectly pointless…perfectly pointless.  Everything is pointless.”   </a:t>
            </a:r>
            <a:r>
              <a:rPr lang="en-US" dirty="0" smtClean="0"/>
              <a:t>CEB</a:t>
            </a:r>
          </a:p>
          <a:p>
            <a:r>
              <a:rPr lang="en-US" sz="3600" dirty="0" smtClean="0"/>
              <a:t>“Everything </a:t>
            </a:r>
            <a:r>
              <a:rPr lang="en-US" sz="3600" dirty="0"/>
              <a:t>Is </a:t>
            </a:r>
            <a:r>
              <a:rPr lang="en-US" sz="3600" dirty="0" smtClean="0"/>
              <a:t>Meaningless…Meaningless</a:t>
            </a:r>
            <a:r>
              <a:rPr lang="en-US" sz="3600" dirty="0"/>
              <a:t>! </a:t>
            </a:r>
            <a:r>
              <a:rPr lang="en-US" sz="3600" dirty="0" smtClean="0"/>
              <a:t>Meaningless</a:t>
            </a:r>
            <a:r>
              <a:rPr lang="en-US" sz="3600" dirty="0"/>
              <a:t>!</a:t>
            </a:r>
            <a:r>
              <a:rPr lang="en-US" sz="3600" dirty="0" smtClean="0"/>
              <a:t> Utterly.”   </a:t>
            </a:r>
            <a:r>
              <a:rPr lang="en-US" dirty="0" smtClean="0"/>
              <a:t>NIV</a:t>
            </a:r>
          </a:p>
        </p:txBody>
      </p:sp>
    </p:spTree>
    <p:extLst>
      <p:ext uri="{BB962C8B-B14F-4D97-AF65-F5344CB8AC3E}">
        <p14:creationId xmlns:p14="http://schemas.microsoft.com/office/powerpoint/2010/main" val="3320577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Wisdom: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Secular Theology</a:t>
            </a:r>
          </a:p>
          <a:p>
            <a:r>
              <a:rPr lang="en-US" sz="3600" dirty="0" smtClean="0"/>
              <a:t>The ability to cope</a:t>
            </a:r>
          </a:p>
          <a:p>
            <a:r>
              <a:rPr lang="en-US" sz="3600" dirty="0" smtClean="0"/>
              <a:t>The art of steering and directing</a:t>
            </a:r>
          </a:p>
          <a:p>
            <a:r>
              <a:rPr lang="en-US" sz="3600" dirty="0" smtClean="0"/>
              <a:t>A parents’ legacy</a:t>
            </a:r>
          </a:p>
          <a:p>
            <a:r>
              <a:rPr lang="en-US" sz="3600" dirty="0" smtClean="0"/>
              <a:t>A way, a path, a journey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39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Wisdom: A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Usually associated with those who have lived for some time</a:t>
            </a:r>
          </a:p>
          <a:p>
            <a:r>
              <a:rPr lang="en-US" sz="3600" dirty="0" smtClean="0"/>
              <a:t>Not to be confused with intelligence</a:t>
            </a:r>
          </a:p>
          <a:p>
            <a:r>
              <a:rPr lang="en-US" sz="3600" dirty="0" smtClean="0"/>
              <a:t>A biblical tradition</a:t>
            </a:r>
          </a:p>
          <a:p>
            <a:r>
              <a:rPr lang="en-US" sz="3600" dirty="0" smtClean="0"/>
              <a:t>A genre of writings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307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Biblical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4000" dirty="0" smtClean="0"/>
              <a:t>Proverbs</a:t>
            </a:r>
          </a:p>
          <a:p>
            <a:r>
              <a:rPr lang="en-US" sz="4000" dirty="0" smtClean="0"/>
              <a:t>Job</a:t>
            </a:r>
          </a:p>
          <a:p>
            <a:r>
              <a:rPr lang="en-US" sz="4000" dirty="0" smtClean="0"/>
              <a:t>Ecclesiastes/Qohelet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4098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 of Proverbs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Wisdom is the only way to go</a:t>
            </a:r>
          </a:p>
          <a:p>
            <a:r>
              <a:rPr lang="en-US" sz="3600" dirty="0" smtClean="0"/>
              <a:t>One never fully achieves wisdom, but grows in wisdom</a:t>
            </a:r>
          </a:p>
          <a:p>
            <a:r>
              <a:rPr lang="en-US" sz="3600" dirty="0" smtClean="0"/>
              <a:t>The way of wisdom has many benefits</a:t>
            </a:r>
          </a:p>
          <a:p>
            <a:r>
              <a:rPr lang="en-US" sz="3600" dirty="0" smtClean="0"/>
              <a:t>It is a most worthwhile pursuit, </a:t>
            </a:r>
            <a:r>
              <a:rPr lang="en-US" dirty="0" smtClean="0"/>
              <a:t>Proverbs 4:7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74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Who wouldn’t want Wisdom?</a:t>
            </a:r>
          </a:p>
          <a:p>
            <a:r>
              <a:rPr lang="en-US" sz="4000" dirty="0" smtClean="0"/>
              <a:t>Does the basic teaching in Proverbs sustainable?</a:t>
            </a:r>
          </a:p>
          <a:p>
            <a:r>
              <a:rPr lang="en-US" sz="4000" dirty="0" smtClean="0"/>
              <a:t>Do things always work out for the wise person?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1737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Dialogue of the Wisdom Tradition</a:t>
            </a:r>
            <a:br>
              <a:rPr lang="en-US" dirty="0" smtClean="0"/>
            </a:br>
            <a:r>
              <a:rPr lang="en-US" dirty="0" smtClean="0"/>
              <a:t>The Limits of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Job: problem of suffering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Ecclesiastes/Qohelet:  the problem of experience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3480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 well-known character and story</a:t>
            </a:r>
          </a:p>
          <a:p>
            <a:r>
              <a:rPr lang="en-US" sz="3600" dirty="0" smtClean="0"/>
              <a:t>Iconic figure </a:t>
            </a:r>
          </a:p>
          <a:p>
            <a:r>
              <a:rPr lang="en-US" sz="3600" dirty="0" smtClean="0"/>
              <a:t>“suffering of Job”</a:t>
            </a:r>
          </a:p>
          <a:p>
            <a:r>
              <a:rPr lang="en-US" sz="3600" dirty="0" smtClean="0"/>
              <a:t>Familiar with narrative prologue and epilogue</a:t>
            </a:r>
          </a:p>
          <a:p>
            <a:r>
              <a:rPr lang="en-US" sz="3600" dirty="0" smtClean="0"/>
              <a:t>“Story of Job”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51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Prologue:  Set up</a:t>
            </a:r>
          </a:p>
          <a:p>
            <a:pPr lvl="1"/>
            <a:r>
              <a:rPr lang="en-US" sz="3600" dirty="0" smtClean="0"/>
              <a:t>Job</a:t>
            </a:r>
          </a:p>
          <a:p>
            <a:pPr lvl="1"/>
            <a:r>
              <a:rPr lang="en-US" sz="3600" dirty="0" smtClean="0"/>
              <a:t>God</a:t>
            </a:r>
          </a:p>
          <a:p>
            <a:pPr lvl="1"/>
            <a:r>
              <a:rPr lang="en-US" sz="3600" dirty="0" smtClean="0"/>
              <a:t>The Accuser/Adversary, </a:t>
            </a:r>
            <a:r>
              <a:rPr lang="en-US" sz="3600" i="1" dirty="0" smtClean="0"/>
              <a:t>hasatan</a:t>
            </a:r>
          </a:p>
          <a:p>
            <a:pPr lvl="1"/>
            <a:r>
              <a:rPr lang="en-US" sz="3600" dirty="0" smtClean="0"/>
              <a:t>Job’s family</a:t>
            </a:r>
          </a:p>
          <a:p>
            <a:pPr lvl="1"/>
            <a:r>
              <a:rPr lang="en-US" sz="3600" dirty="0" smtClean="0"/>
              <a:t>Job’s friends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603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389</Words>
  <Application>Microsoft Office PowerPoint</Application>
  <PresentationFormat>Widescreen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Office Theme</vt:lpstr>
      <vt:lpstr>Wisdom</vt:lpstr>
      <vt:lpstr>Wisdom: A Definition</vt:lpstr>
      <vt:lpstr>Wisdom: A Definition</vt:lpstr>
      <vt:lpstr>Biblical Wisdom</vt:lpstr>
      <vt:lpstr>World of Proverbs </vt:lpstr>
      <vt:lpstr>PowerPoint Presentation</vt:lpstr>
      <vt:lpstr>Dialogue of the Wisdom Tradition The Limits of Wisdom</vt:lpstr>
      <vt:lpstr>Job</vt:lpstr>
      <vt:lpstr>PowerPoint Presentation</vt:lpstr>
      <vt:lpstr>PowerPoint Presentation</vt:lpstr>
      <vt:lpstr>The bulk of the book…</vt:lpstr>
      <vt:lpstr>What are we to make of God’s Answer?</vt:lpstr>
      <vt:lpstr>Three Questions…</vt:lpstr>
      <vt:lpstr>PowerPoint Presentation</vt:lpstr>
      <vt:lpstr>Ecclesiastes/Qohelet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Basics</dc:title>
  <dc:creator>Judy Fentress-Williams</dc:creator>
  <cp:lastModifiedBy>Judy Fentress-Williams</cp:lastModifiedBy>
  <cp:revision>40</cp:revision>
  <cp:lastPrinted>2019-04-09T19:48:57Z</cp:lastPrinted>
  <dcterms:created xsi:type="dcterms:W3CDTF">2019-04-09T18:38:23Z</dcterms:created>
  <dcterms:modified xsi:type="dcterms:W3CDTF">2019-11-05T19:23:41Z</dcterms:modified>
</cp:coreProperties>
</file>