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handoutMasterIdLst>
    <p:handoutMasterId r:id="rId21"/>
  </p:handoutMasterIdLst>
  <p:sldIdLst>
    <p:sldId id="256" r:id="rId2"/>
    <p:sldId id="267" r:id="rId3"/>
    <p:sldId id="268" r:id="rId4"/>
    <p:sldId id="269" r:id="rId5"/>
    <p:sldId id="258" r:id="rId6"/>
    <p:sldId id="257" r:id="rId7"/>
    <p:sldId id="259" r:id="rId8"/>
    <p:sldId id="260" r:id="rId9"/>
    <p:sldId id="261" r:id="rId10"/>
    <p:sldId id="262" r:id="rId11"/>
    <p:sldId id="264" r:id="rId12"/>
    <p:sldId id="263" r:id="rId13"/>
    <p:sldId id="265" r:id="rId14"/>
    <p:sldId id="266" r:id="rId15"/>
    <p:sldId id="270" r:id="rId16"/>
    <p:sldId id="271" r:id="rId17"/>
    <p:sldId id="272" r:id="rId18"/>
    <p:sldId id="273" r:id="rId19"/>
    <p:sldId id="274"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212" cy="466080"/>
          </a:xfrm>
          <a:prstGeom prst="rect">
            <a:avLst/>
          </a:prstGeom>
        </p:spPr>
        <p:txBody>
          <a:bodyPr vert="horz" lIns="90590" tIns="45295" rIns="90590" bIns="45295" rtlCol="0"/>
          <a:lstStyle>
            <a:lvl1pPr algn="l">
              <a:defRPr sz="1200"/>
            </a:lvl1pPr>
          </a:lstStyle>
          <a:p>
            <a:endParaRPr lang="en-US"/>
          </a:p>
        </p:txBody>
      </p:sp>
      <p:sp>
        <p:nvSpPr>
          <p:cNvPr id="3" name="Date Placeholder 2"/>
          <p:cNvSpPr>
            <a:spLocks noGrp="1"/>
          </p:cNvSpPr>
          <p:nvPr>
            <p:ph type="dt" sz="quarter" idx="1"/>
          </p:nvPr>
        </p:nvSpPr>
        <p:spPr>
          <a:xfrm>
            <a:off x="3971619" y="0"/>
            <a:ext cx="3037212" cy="466080"/>
          </a:xfrm>
          <a:prstGeom prst="rect">
            <a:avLst/>
          </a:prstGeom>
        </p:spPr>
        <p:txBody>
          <a:bodyPr vert="horz" lIns="90590" tIns="45295" rIns="90590" bIns="45295" rtlCol="0"/>
          <a:lstStyle>
            <a:lvl1pPr algn="r">
              <a:defRPr sz="1200"/>
            </a:lvl1pPr>
          </a:lstStyle>
          <a:p>
            <a:fld id="{FDB89E66-FFF9-4C66-B845-1DF1AF0E4399}" type="datetimeFigureOut">
              <a:rPr lang="en-US" smtClean="0"/>
              <a:t>11/12/2019</a:t>
            </a:fld>
            <a:endParaRPr lang="en-US"/>
          </a:p>
        </p:txBody>
      </p:sp>
      <p:sp>
        <p:nvSpPr>
          <p:cNvPr id="4" name="Footer Placeholder 3"/>
          <p:cNvSpPr>
            <a:spLocks noGrp="1"/>
          </p:cNvSpPr>
          <p:nvPr>
            <p:ph type="ftr" sz="quarter" idx="2"/>
          </p:nvPr>
        </p:nvSpPr>
        <p:spPr>
          <a:xfrm>
            <a:off x="0" y="8830320"/>
            <a:ext cx="3037212" cy="466080"/>
          </a:xfrm>
          <a:prstGeom prst="rect">
            <a:avLst/>
          </a:prstGeom>
        </p:spPr>
        <p:txBody>
          <a:bodyPr vert="horz" lIns="90590" tIns="45295" rIns="90590" bIns="45295" rtlCol="0" anchor="b"/>
          <a:lstStyle>
            <a:lvl1pPr algn="l">
              <a:defRPr sz="1200"/>
            </a:lvl1pPr>
          </a:lstStyle>
          <a:p>
            <a:endParaRPr lang="en-US"/>
          </a:p>
        </p:txBody>
      </p:sp>
      <p:sp>
        <p:nvSpPr>
          <p:cNvPr id="5" name="Slide Number Placeholder 4"/>
          <p:cNvSpPr>
            <a:spLocks noGrp="1"/>
          </p:cNvSpPr>
          <p:nvPr>
            <p:ph type="sldNum" sz="quarter" idx="3"/>
          </p:nvPr>
        </p:nvSpPr>
        <p:spPr>
          <a:xfrm>
            <a:off x="3971619" y="8830320"/>
            <a:ext cx="3037212" cy="466080"/>
          </a:xfrm>
          <a:prstGeom prst="rect">
            <a:avLst/>
          </a:prstGeom>
        </p:spPr>
        <p:txBody>
          <a:bodyPr vert="horz" lIns="90590" tIns="45295" rIns="90590" bIns="45295" rtlCol="0" anchor="b"/>
          <a:lstStyle>
            <a:lvl1pPr algn="r">
              <a:defRPr sz="1200"/>
            </a:lvl1pPr>
          </a:lstStyle>
          <a:p>
            <a:fld id="{9AFFAE80-559B-4408-8888-21F99929B7D7}" type="slidenum">
              <a:rPr lang="en-US" smtClean="0"/>
              <a:t>‹#›</a:t>
            </a:fld>
            <a:endParaRPr lang="en-US"/>
          </a:p>
        </p:txBody>
      </p:sp>
    </p:spTree>
    <p:extLst>
      <p:ext uri="{BB962C8B-B14F-4D97-AF65-F5344CB8AC3E}">
        <p14:creationId xmlns:p14="http://schemas.microsoft.com/office/powerpoint/2010/main" val="169181954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D40DE9-B1CF-4E55-8EA3-5F7B5D0128D3}" type="datetimeFigureOut">
              <a:rPr lang="en-US" smtClean="0"/>
              <a:t>11/12/2019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F0ABE3-E195-4568-8402-6D25221F6445}" type="slidenum">
              <a:rPr lang="en-US" smtClean="0"/>
              <a:t>‹#›</a:t>
            </a:fld>
            <a:endParaRPr lang="en-US"/>
          </a:p>
        </p:txBody>
      </p:sp>
    </p:spTree>
    <p:extLst>
      <p:ext uri="{BB962C8B-B14F-4D97-AF65-F5344CB8AC3E}">
        <p14:creationId xmlns:p14="http://schemas.microsoft.com/office/powerpoint/2010/main" val="1240413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D40DE9-B1CF-4E55-8EA3-5F7B5D0128D3}" type="datetimeFigureOut">
              <a:rPr lang="en-US" smtClean="0"/>
              <a:t>11/12/2019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F0ABE3-E195-4568-8402-6D25221F6445}" type="slidenum">
              <a:rPr lang="en-US" smtClean="0"/>
              <a:t>‹#›</a:t>
            </a:fld>
            <a:endParaRPr lang="en-US"/>
          </a:p>
        </p:txBody>
      </p:sp>
    </p:spTree>
    <p:extLst>
      <p:ext uri="{BB962C8B-B14F-4D97-AF65-F5344CB8AC3E}">
        <p14:creationId xmlns:p14="http://schemas.microsoft.com/office/powerpoint/2010/main" val="982028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D40DE9-B1CF-4E55-8EA3-5F7B5D0128D3}" type="datetimeFigureOut">
              <a:rPr lang="en-US" smtClean="0"/>
              <a:t>11/12/2019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F0ABE3-E195-4568-8402-6D25221F6445}" type="slidenum">
              <a:rPr lang="en-US" smtClean="0"/>
              <a:t>‹#›</a:t>
            </a:fld>
            <a:endParaRPr lang="en-US"/>
          </a:p>
        </p:txBody>
      </p:sp>
    </p:spTree>
    <p:extLst>
      <p:ext uri="{BB962C8B-B14F-4D97-AF65-F5344CB8AC3E}">
        <p14:creationId xmlns:p14="http://schemas.microsoft.com/office/powerpoint/2010/main" val="1686470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D40DE9-B1CF-4E55-8EA3-5F7B5D0128D3}" type="datetimeFigureOut">
              <a:rPr lang="en-US" smtClean="0"/>
              <a:t>11/12/2019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F0ABE3-E195-4568-8402-6D25221F6445}" type="slidenum">
              <a:rPr lang="en-US" smtClean="0"/>
              <a:t>‹#›</a:t>
            </a:fld>
            <a:endParaRPr lang="en-US"/>
          </a:p>
        </p:txBody>
      </p:sp>
    </p:spTree>
    <p:extLst>
      <p:ext uri="{BB962C8B-B14F-4D97-AF65-F5344CB8AC3E}">
        <p14:creationId xmlns:p14="http://schemas.microsoft.com/office/powerpoint/2010/main" val="2246532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AD40DE9-B1CF-4E55-8EA3-5F7B5D0128D3}" type="datetimeFigureOut">
              <a:rPr lang="en-US" smtClean="0"/>
              <a:t>11/12/2019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F0ABE3-E195-4568-8402-6D25221F6445}" type="slidenum">
              <a:rPr lang="en-US" smtClean="0"/>
              <a:t>‹#›</a:t>
            </a:fld>
            <a:endParaRPr lang="en-US"/>
          </a:p>
        </p:txBody>
      </p:sp>
    </p:spTree>
    <p:extLst>
      <p:ext uri="{BB962C8B-B14F-4D97-AF65-F5344CB8AC3E}">
        <p14:creationId xmlns:p14="http://schemas.microsoft.com/office/powerpoint/2010/main" val="721534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AD40DE9-B1CF-4E55-8EA3-5F7B5D0128D3}" type="datetimeFigureOut">
              <a:rPr lang="en-US" smtClean="0"/>
              <a:t>11/12/2019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F0ABE3-E195-4568-8402-6D25221F6445}" type="slidenum">
              <a:rPr lang="en-US" smtClean="0"/>
              <a:t>‹#›</a:t>
            </a:fld>
            <a:endParaRPr lang="en-US"/>
          </a:p>
        </p:txBody>
      </p:sp>
    </p:spTree>
    <p:extLst>
      <p:ext uri="{BB962C8B-B14F-4D97-AF65-F5344CB8AC3E}">
        <p14:creationId xmlns:p14="http://schemas.microsoft.com/office/powerpoint/2010/main" val="3465992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D40DE9-B1CF-4E55-8EA3-5F7B5D0128D3}" type="datetimeFigureOut">
              <a:rPr lang="en-US" smtClean="0"/>
              <a:t>11/12/2019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F0ABE3-E195-4568-8402-6D25221F6445}" type="slidenum">
              <a:rPr lang="en-US" smtClean="0"/>
              <a:t>‹#›</a:t>
            </a:fld>
            <a:endParaRPr lang="en-US"/>
          </a:p>
        </p:txBody>
      </p:sp>
    </p:spTree>
    <p:extLst>
      <p:ext uri="{BB962C8B-B14F-4D97-AF65-F5344CB8AC3E}">
        <p14:creationId xmlns:p14="http://schemas.microsoft.com/office/powerpoint/2010/main" val="229448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D40DE9-B1CF-4E55-8EA3-5F7B5D0128D3}" type="datetimeFigureOut">
              <a:rPr lang="en-US" smtClean="0"/>
              <a:t>11/12/2019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F0ABE3-E195-4568-8402-6D25221F6445}" type="slidenum">
              <a:rPr lang="en-US" smtClean="0"/>
              <a:t>‹#›</a:t>
            </a:fld>
            <a:endParaRPr lang="en-US"/>
          </a:p>
        </p:txBody>
      </p:sp>
    </p:spTree>
    <p:extLst>
      <p:ext uri="{BB962C8B-B14F-4D97-AF65-F5344CB8AC3E}">
        <p14:creationId xmlns:p14="http://schemas.microsoft.com/office/powerpoint/2010/main" val="969044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D40DE9-B1CF-4E55-8EA3-5F7B5D0128D3}" type="datetimeFigureOut">
              <a:rPr lang="en-US" smtClean="0"/>
              <a:t>11/12/2019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F0ABE3-E195-4568-8402-6D25221F6445}" type="slidenum">
              <a:rPr lang="en-US" smtClean="0"/>
              <a:t>‹#›</a:t>
            </a:fld>
            <a:endParaRPr lang="en-US"/>
          </a:p>
        </p:txBody>
      </p:sp>
    </p:spTree>
    <p:extLst>
      <p:ext uri="{BB962C8B-B14F-4D97-AF65-F5344CB8AC3E}">
        <p14:creationId xmlns:p14="http://schemas.microsoft.com/office/powerpoint/2010/main" val="2348580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AD40DE9-B1CF-4E55-8EA3-5F7B5D0128D3}" type="datetimeFigureOut">
              <a:rPr lang="en-US" smtClean="0"/>
              <a:t>11/12/2019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F0ABE3-E195-4568-8402-6D25221F6445}" type="slidenum">
              <a:rPr lang="en-US" smtClean="0"/>
              <a:t>‹#›</a:t>
            </a:fld>
            <a:endParaRPr lang="en-US"/>
          </a:p>
        </p:txBody>
      </p:sp>
    </p:spTree>
    <p:extLst>
      <p:ext uri="{BB962C8B-B14F-4D97-AF65-F5344CB8AC3E}">
        <p14:creationId xmlns:p14="http://schemas.microsoft.com/office/powerpoint/2010/main" val="1880314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AD40DE9-B1CF-4E55-8EA3-5F7B5D0128D3}" type="datetimeFigureOut">
              <a:rPr lang="en-US" smtClean="0"/>
              <a:t>11/12/2019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F0ABE3-E195-4568-8402-6D25221F6445}" type="slidenum">
              <a:rPr lang="en-US" smtClean="0"/>
              <a:t>‹#›</a:t>
            </a:fld>
            <a:endParaRPr lang="en-US"/>
          </a:p>
        </p:txBody>
      </p:sp>
    </p:spTree>
    <p:extLst>
      <p:ext uri="{BB962C8B-B14F-4D97-AF65-F5344CB8AC3E}">
        <p14:creationId xmlns:p14="http://schemas.microsoft.com/office/powerpoint/2010/main" val="78756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D40DE9-B1CF-4E55-8EA3-5F7B5D0128D3}" type="datetimeFigureOut">
              <a:rPr lang="en-US" smtClean="0"/>
              <a:t>11/12/2019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F0ABE3-E195-4568-8402-6D25221F6445}" type="slidenum">
              <a:rPr lang="en-US" smtClean="0"/>
              <a:t>‹#›</a:t>
            </a:fld>
            <a:endParaRPr lang="en-US"/>
          </a:p>
        </p:txBody>
      </p:sp>
    </p:spTree>
    <p:extLst>
      <p:ext uri="{BB962C8B-B14F-4D97-AF65-F5344CB8AC3E}">
        <p14:creationId xmlns:p14="http://schemas.microsoft.com/office/powerpoint/2010/main" val="36661774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ctr" defTabSz="914400" rtl="0" eaLnBrk="1" latinLnBrk="0" hangingPunct="1">
        <a:lnSpc>
          <a:spcPct val="90000"/>
        </a:lnSpc>
        <a:spcBef>
          <a:spcPct val="0"/>
        </a:spcBef>
        <a:buNone/>
        <a:defRPr sz="6000" kern="1200">
          <a:solidFill>
            <a:srgbClr val="800000"/>
          </a:solidFill>
          <a:latin typeface="Cambria"/>
          <a:ea typeface="+mj-ea"/>
          <a:cs typeface="Cambria"/>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mbria"/>
          <a:ea typeface="+mn-ea"/>
          <a:cs typeface="Cambria"/>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mbria"/>
          <a:ea typeface="+mn-ea"/>
          <a:cs typeface="Cambria"/>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mbria"/>
          <a:ea typeface="+mn-ea"/>
          <a:cs typeface="Cambria"/>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a:ea typeface="+mn-ea"/>
          <a:cs typeface="Cambria"/>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a:ea typeface="+mn-ea"/>
          <a:cs typeface="Cambri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92132"/>
            <a:ext cx="9144000" cy="2387600"/>
          </a:xfrm>
        </p:spPr>
        <p:txBody>
          <a:bodyPr>
            <a:normAutofit/>
          </a:bodyPr>
          <a:lstStyle/>
          <a:p>
            <a:r>
              <a:rPr lang="en-US" sz="9600" dirty="0" smtClean="0">
                <a:latin typeface="Cambria" panose="02040503050406030204" pitchFamily="18" charset="0"/>
              </a:rPr>
              <a:t>OT Wisdom</a:t>
            </a:r>
            <a:endParaRPr lang="en-US" sz="9600" dirty="0">
              <a:solidFill>
                <a:srgbClr val="800000"/>
              </a:solidFill>
              <a:latin typeface="Cambria" panose="02040503050406030204" pitchFamily="18" charset="0"/>
            </a:endParaRPr>
          </a:p>
        </p:txBody>
      </p:sp>
      <p:sp>
        <p:nvSpPr>
          <p:cNvPr id="3" name="Subtitle 2"/>
          <p:cNvSpPr>
            <a:spLocks noGrp="1"/>
          </p:cNvSpPr>
          <p:nvPr>
            <p:ph type="subTitle" idx="1"/>
          </p:nvPr>
        </p:nvSpPr>
        <p:spPr>
          <a:xfrm>
            <a:off x="1524000" y="4373600"/>
            <a:ext cx="9144000" cy="576267"/>
          </a:xfrm>
        </p:spPr>
        <p:txBody>
          <a:bodyPr>
            <a:noAutofit/>
          </a:bodyPr>
          <a:lstStyle/>
          <a:p>
            <a:r>
              <a:rPr lang="en-US" sz="4000" dirty="0" smtClean="0">
                <a:solidFill>
                  <a:schemeClr val="tx1">
                    <a:lumMod val="75000"/>
                    <a:lumOff val="25000"/>
                  </a:schemeClr>
                </a:solidFill>
                <a:latin typeface="Cambria" panose="02040503050406030204" pitchFamily="18" charset="0"/>
              </a:rPr>
              <a:t>An ongoing dialogue</a:t>
            </a:r>
            <a:endParaRPr lang="en-US" sz="4000" dirty="0">
              <a:solidFill>
                <a:schemeClr val="tx1">
                  <a:lumMod val="75000"/>
                  <a:lumOff val="25000"/>
                </a:schemeClr>
              </a:solidFill>
              <a:latin typeface="Cambria" panose="02040503050406030204" pitchFamily="18" charset="0"/>
            </a:endParaRPr>
          </a:p>
        </p:txBody>
      </p:sp>
    </p:spTree>
    <p:extLst>
      <p:ext uri="{BB962C8B-B14F-4D97-AF65-F5344CB8AC3E}">
        <p14:creationId xmlns:p14="http://schemas.microsoft.com/office/powerpoint/2010/main" val="3734101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Job</a:t>
            </a:r>
            <a:endParaRPr lang="en-US" dirty="0"/>
          </a:p>
        </p:txBody>
      </p:sp>
      <p:sp>
        <p:nvSpPr>
          <p:cNvPr id="3" name="Content Placeholder 2"/>
          <p:cNvSpPr>
            <a:spLocks noGrp="1"/>
          </p:cNvSpPr>
          <p:nvPr>
            <p:ph idx="1"/>
          </p:nvPr>
        </p:nvSpPr>
        <p:spPr/>
        <p:txBody>
          <a:bodyPr>
            <a:normAutofit/>
          </a:bodyPr>
          <a:lstStyle/>
          <a:p>
            <a:r>
              <a:rPr lang="en-US" sz="3600" dirty="0" smtClean="0"/>
              <a:t>A review</a:t>
            </a:r>
          </a:p>
          <a:p>
            <a:r>
              <a:rPr lang="en-US" sz="3600" dirty="0" smtClean="0"/>
              <a:t>The story of Job</a:t>
            </a:r>
          </a:p>
          <a:p>
            <a:r>
              <a:rPr lang="en-US" sz="3600" dirty="0" smtClean="0"/>
              <a:t>The poetry of Job</a:t>
            </a:r>
          </a:p>
          <a:p>
            <a:r>
              <a:rPr lang="en-US" sz="3600" dirty="0" smtClean="0"/>
              <a:t>The characters in Job</a:t>
            </a:r>
          </a:p>
          <a:p>
            <a:r>
              <a:rPr lang="en-US" sz="3600" dirty="0" smtClean="0"/>
              <a:t>Questions and more questions</a:t>
            </a:r>
            <a:endParaRPr lang="en-US" sz="3600" dirty="0"/>
          </a:p>
        </p:txBody>
      </p:sp>
    </p:spTree>
    <p:extLst>
      <p:ext uri="{BB962C8B-B14F-4D97-AF65-F5344CB8AC3E}">
        <p14:creationId xmlns:p14="http://schemas.microsoft.com/office/powerpoint/2010/main" val="3147682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000" dirty="0" smtClean="0"/>
              <a:t>Does having the answer take away our pain?</a:t>
            </a:r>
          </a:p>
          <a:p>
            <a:r>
              <a:rPr lang="en-US" sz="4000" dirty="0" smtClean="0"/>
              <a:t>What in fact do we need to know?</a:t>
            </a:r>
          </a:p>
          <a:p>
            <a:r>
              <a:rPr lang="en-US" sz="4000" dirty="0" smtClean="0"/>
              <a:t>Who do we need to know?</a:t>
            </a:r>
            <a:endParaRPr lang="en-US" sz="4000" dirty="0"/>
          </a:p>
        </p:txBody>
      </p:sp>
    </p:spTree>
    <p:extLst>
      <p:ext uri="{BB962C8B-B14F-4D97-AF65-F5344CB8AC3E}">
        <p14:creationId xmlns:p14="http://schemas.microsoft.com/office/powerpoint/2010/main" val="3385212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Dialogue of the Wisdom Tradition</a:t>
            </a:r>
            <a:br>
              <a:rPr lang="en-US" dirty="0" smtClean="0"/>
            </a:br>
            <a:r>
              <a:rPr lang="en-US" dirty="0" smtClean="0"/>
              <a:t>The Limits of Wisdom</a:t>
            </a:r>
            <a:endParaRPr lang="en-US" dirty="0"/>
          </a:p>
        </p:txBody>
      </p:sp>
      <p:sp>
        <p:nvSpPr>
          <p:cNvPr id="3" name="Content Placeholder 2"/>
          <p:cNvSpPr>
            <a:spLocks noGrp="1"/>
          </p:cNvSpPr>
          <p:nvPr>
            <p:ph idx="1"/>
          </p:nvPr>
        </p:nvSpPr>
        <p:spPr/>
        <p:txBody>
          <a:bodyPr>
            <a:normAutofit/>
          </a:bodyPr>
          <a:lstStyle/>
          <a:p>
            <a:pPr algn="ctr"/>
            <a:endParaRPr lang="en-US" sz="3600" dirty="0" smtClean="0"/>
          </a:p>
          <a:p>
            <a:pPr marL="0" indent="0" algn="ctr">
              <a:buNone/>
            </a:pPr>
            <a:endParaRPr lang="en-US" sz="3600" dirty="0" smtClean="0"/>
          </a:p>
          <a:p>
            <a:pPr marL="0" indent="0" algn="ctr">
              <a:buNone/>
            </a:pPr>
            <a:r>
              <a:rPr lang="en-US" sz="4400" dirty="0" smtClean="0"/>
              <a:t>Ecclesiastes/Qohelet:  </a:t>
            </a:r>
          </a:p>
          <a:p>
            <a:pPr marL="0" indent="0" algn="ctr">
              <a:buNone/>
            </a:pPr>
            <a:r>
              <a:rPr lang="en-US" sz="4400" dirty="0" smtClean="0"/>
              <a:t>The problem of experience</a:t>
            </a:r>
            <a:endParaRPr lang="en-US" sz="4400" dirty="0"/>
          </a:p>
        </p:txBody>
      </p:sp>
    </p:spTree>
    <p:extLst>
      <p:ext uri="{BB962C8B-B14F-4D97-AF65-F5344CB8AC3E}">
        <p14:creationId xmlns:p14="http://schemas.microsoft.com/office/powerpoint/2010/main" val="1007885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Ecclesiastes/Qohelet</a:t>
            </a:r>
            <a:endParaRPr lang="en-US" dirty="0"/>
          </a:p>
        </p:txBody>
      </p:sp>
      <p:sp>
        <p:nvSpPr>
          <p:cNvPr id="3" name="Content Placeholder 2"/>
          <p:cNvSpPr>
            <a:spLocks noGrp="1"/>
          </p:cNvSpPr>
          <p:nvPr>
            <p:ph idx="1"/>
          </p:nvPr>
        </p:nvSpPr>
        <p:spPr/>
        <p:txBody>
          <a:bodyPr>
            <a:normAutofit/>
          </a:bodyPr>
          <a:lstStyle/>
          <a:p>
            <a:r>
              <a:rPr lang="en-US" sz="3600" dirty="0" smtClean="0"/>
              <a:t>“Qohelet,” from </a:t>
            </a:r>
            <a:r>
              <a:rPr lang="en-US" sz="3600" i="1" dirty="0" smtClean="0"/>
              <a:t>qahal</a:t>
            </a:r>
            <a:r>
              <a:rPr lang="en-US" sz="3600" dirty="0" smtClean="0"/>
              <a:t>, to assemble or gather</a:t>
            </a:r>
          </a:p>
          <a:p>
            <a:r>
              <a:rPr lang="en-US" sz="3600" dirty="0" smtClean="0"/>
              <a:t>Title, not a proper name</a:t>
            </a:r>
          </a:p>
          <a:p>
            <a:r>
              <a:rPr lang="en-US" sz="3600" dirty="0" smtClean="0"/>
              <a:t>Officer, preacher or teacher</a:t>
            </a:r>
          </a:p>
          <a:p>
            <a:r>
              <a:rPr lang="en-US" sz="3600" dirty="0" smtClean="0"/>
              <a:t>Book reflects a tradition that associates Qohelet with King Solomon, later in his life</a:t>
            </a:r>
          </a:p>
          <a:p>
            <a:r>
              <a:rPr lang="en-US" sz="3600" dirty="0" smtClean="0"/>
              <a:t>LBH – appears to be post-exilic</a:t>
            </a:r>
            <a:endParaRPr lang="en-US" sz="3600" dirty="0"/>
          </a:p>
        </p:txBody>
      </p:sp>
    </p:spTree>
    <p:extLst>
      <p:ext uri="{BB962C8B-B14F-4D97-AF65-F5344CB8AC3E}">
        <p14:creationId xmlns:p14="http://schemas.microsoft.com/office/powerpoint/2010/main" val="3025207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dirty="0" smtClean="0"/>
              <a:t>“Vanity of vanities…vanity of vanities!  All is vanity.” </a:t>
            </a:r>
            <a:r>
              <a:rPr lang="en-US" dirty="0" smtClean="0"/>
              <a:t>NRSV</a:t>
            </a:r>
            <a:r>
              <a:rPr lang="en-US" sz="3600" dirty="0" smtClean="0"/>
              <a:t>  </a:t>
            </a:r>
          </a:p>
          <a:p>
            <a:r>
              <a:rPr lang="en-US" sz="3600" dirty="0" smtClean="0"/>
              <a:t>“Perfectly pointless…perfectly pointless.  Everything is pointless.”   </a:t>
            </a:r>
            <a:r>
              <a:rPr lang="en-US" dirty="0" smtClean="0"/>
              <a:t>CEB</a:t>
            </a:r>
          </a:p>
          <a:p>
            <a:r>
              <a:rPr lang="en-US" sz="3600" dirty="0" smtClean="0"/>
              <a:t>“Everything </a:t>
            </a:r>
            <a:r>
              <a:rPr lang="en-US" sz="3600" dirty="0"/>
              <a:t>Is </a:t>
            </a:r>
            <a:r>
              <a:rPr lang="en-US" sz="3600" dirty="0" smtClean="0"/>
              <a:t>Meaningless…Meaningless</a:t>
            </a:r>
            <a:r>
              <a:rPr lang="en-US" sz="3600" dirty="0"/>
              <a:t>! </a:t>
            </a:r>
            <a:r>
              <a:rPr lang="en-US" sz="3600" dirty="0" smtClean="0"/>
              <a:t>Meaningless</a:t>
            </a:r>
            <a:r>
              <a:rPr lang="en-US" sz="3600" dirty="0"/>
              <a:t>!</a:t>
            </a:r>
            <a:r>
              <a:rPr lang="en-US" sz="3600" dirty="0" smtClean="0"/>
              <a:t> Utterly.”   </a:t>
            </a:r>
            <a:r>
              <a:rPr lang="en-US" dirty="0" smtClean="0"/>
              <a:t>NIV</a:t>
            </a:r>
          </a:p>
        </p:txBody>
      </p:sp>
    </p:spTree>
    <p:extLst>
      <p:ext uri="{BB962C8B-B14F-4D97-AF65-F5344CB8AC3E}">
        <p14:creationId xmlns:p14="http://schemas.microsoft.com/office/powerpoint/2010/main" val="1798884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
            </a:r>
            <a:br>
              <a:rPr lang="en-US" i="1" dirty="0" smtClean="0"/>
            </a:br>
            <a:r>
              <a:rPr lang="en-US" i="1" dirty="0" err="1" smtClean="0"/>
              <a:t>hebel</a:t>
            </a:r>
            <a:r>
              <a:rPr lang="en-US" i="1" dirty="0"/>
              <a:t/>
            </a:r>
            <a:br>
              <a:rPr lang="en-US" i="1" dirty="0"/>
            </a:br>
            <a:endParaRPr lang="en-US" dirty="0"/>
          </a:p>
        </p:txBody>
      </p:sp>
      <p:sp>
        <p:nvSpPr>
          <p:cNvPr id="3" name="Content Placeholder 2"/>
          <p:cNvSpPr>
            <a:spLocks noGrp="1"/>
          </p:cNvSpPr>
          <p:nvPr>
            <p:ph idx="1"/>
          </p:nvPr>
        </p:nvSpPr>
        <p:spPr/>
        <p:txBody>
          <a:bodyPr>
            <a:normAutofit/>
          </a:bodyPr>
          <a:lstStyle/>
          <a:p>
            <a:r>
              <a:rPr lang="en-US" sz="3600" dirty="0" smtClean="0"/>
              <a:t>“breath” or “puff”</a:t>
            </a:r>
          </a:p>
          <a:p>
            <a:r>
              <a:rPr lang="en-US" sz="3600" dirty="0" smtClean="0"/>
              <a:t>Abel</a:t>
            </a:r>
          </a:p>
          <a:p>
            <a:r>
              <a:rPr lang="en-US" sz="3600" dirty="0" smtClean="0"/>
              <a:t>Life is ephemeral and transitory</a:t>
            </a:r>
            <a:endParaRPr lang="en-US" sz="3600" dirty="0"/>
          </a:p>
          <a:p>
            <a:r>
              <a:rPr lang="en-US" sz="3600" dirty="0" smtClean="0"/>
              <a:t>Nothing lasts forever</a:t>
            </a:r>
          </a:p>
          <a:p>
            <a:r>
              <a:rPr lang="en-US" sz="3600" dirty="0" smtClean="0"/>
              <a:t>We are all going to die…</a:t>
            </a:r>
          </a:p>
          <a:p>
            <a:r>
              <a:rPr lang="en-US" sz="3600" dirty="0" smtClean="0"/>
              <a:t>What’s the point?</a:t>
            </a:r>
            <a:endParaRPr lang="en-US" sz="3600" dirty="0"/>
          </a:p>
        </p:txBody>
      </p:sp>
    </p:spTree>
    <p:extLst>
      <p:ext uri="{BB962C8B-B14F-4D97-AF65-F5344CB8AC3E}">
        <p14:creationId xmlns:p14="http://schemas.microsoft.com/office/powerpoint/2010/main" val="2989090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No afterlife…</a:t>
            </a:r>
          </a:p>
          <a:p>
            <a:r>
              <a:rPr lang="en-US" sz="3600" dirty="0" smtClean="0"/>
              <a:t>Author is on a search (</a:t>
            </a:r>
            <a:r>
              <a:rPr lang="en-US" sz="3600" i="1" dirty="0" err="1" smtClean="0"/>
              <a:t>darash</a:t>
            </a:r>
            <a:r>
              <a:rPr lang="en-US" sz="3600" i="1" dirty="0" smtClean="0"/>
              <a:t>, tur</a:t>
            </a:r>
            <a:r>
              <a:rPr lang="en-US" sz="3600" dirty="0" smtClean="0"/>
              <a:t>)</a:t>
            </a:r>
          </a:p>
          <a:p>
            <a:r>
              <a:rPr lang="en-US" sz="3600" dirty="0" smtClean="0"/>
              <a:t>Book is full of his musings</a:t>
            </a:r>
          </a:p>
          <a:p>
            <a:r>
              <a:rPr lang="en-US" sz="3600" dirty="0" smtClean="0"/>
              <a:t>Musings in the absence of a theophany (Job)</a:t>
            </a:r>
            <a:endParaRPr lang="en-US" sz="3600" dirty="0"/>
          </a:p>
        </p:txBody>
      </p:sp>
    </p:spTree>
    <p:extLst>
      <p:ext uri="{BB962C8B-B14F-4D97-AF65-F5344CB8AC3E}">
        <p14:creationId xmlns:p14="http://schemas.microsoft.com/office/powerpoint/2010/main" val="2351906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Remember your creator in your prime…</a:t>
            </a:r>
          </a:p>
          <a:p>
            <a:r>
              <a:rPr lang="en-US" sz="3600" dirty="0"/>
              <a:t>O</a:t>
            </a:r>
            <a:r>
              <a:rPr lang="en-US" sz="3600" dirty="0" smtClean="0"/>
              <a:t>nly the life you have</a:t>
            </a:r>
          </a:p>
          <a:p>
            <a:r>
              <a:rPr lang="en-US" sz="3600" dirty="0" smtClean="0"/>
              <a:t>Ends in resolution</a:t>
            </a:r>
          </a:p>
          <a:p>
            <a:r>
              <a:rPr lang="en-US" sz="3600" dirty="0" smtClean="0"/>
              <a:t>Qohelet has come to understand and respect the limitations of human experience</a:t>
            </a:r>
          </a:p>
        </p:txBody>
      </p:sp>
    </p:spTree>
    <p:extLst>
      <p:ext uri="{BB962C8B-B14F-4D97-AF65-F5344CB8AC3E}">
        <p14:creationId xmlns:p14="http://schemas.microsoft.com/office/powerpoint/2010/main" val="1955284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3600" dirty="0" smtClean="0"/>
              <a:t>So this is the end of the matter, all has been heard.  Worship God and keep God’s commandments because this is what everyone must do.  God will definitely bring every deed to judgment including every hidden thing, whether good or bad.   </a:t>
            </a:r>
          </a:p>
          <a:p>
            <a:pPr marL="0" indent="0">
              <a:buNone/>
            </a:pPr>
            <a:r>
              <a:rPr lang="en-US" sz="3600"/>
              <a:t>	</a:t>
            </a:r>
            <a:r>
              <a:rPr lang="en-US" sz="3600" smtClean="0"/>
              <a:t>						</a:t>
            </a:r>
            <a:r>
              <a:rPr lang="en-US" sz="2400" smtClean="0"/>
              <a:t>Qohelet 12:13-14</a:t>
            </a:r>
            <a:endParaRPr lang="en-US" sz="3600" dirty="0" smtClean="0"/>
          </a:p>
          <a:p>
            <a:pPr marL="0" indent="0">
              <a:buNone/>
            </a:pPr>
            <a:endParaRPr lang="en-US" dirty="0"/>
          </a:p>
        </p:txBody>
      </p:sp>
    </p:spTree>
    <p:extLst>
      <p:ext uri="{BB962C8B-B14F-4D97-AF65-F5344CB8AC3E}">
        <p14:creationId xmlns:p14="http://schemas.microsoft.com/office/powerpoint/2010/main" val="3276494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Qohelet is a person of faith, but this is belief on the other side of disappointment and limitation</a:t>
            </a:r>
          </a:p>
          <a:p>
            <a:r>
              <a:rPr lang="en-US" sz="3600" dirty="0" smtClean="0"/>
              <a:t>Psalm 37:25</a:t>
            </a:r>
          </a:p>
          <a:p>
            <a:r>
              <a:rPr lang="en-US" sz="3600" dirty="0" smtClean="0"/>
              <a:t>What can be seen…</a:t>
            </a:r>
          </a:p>
          <a:p>
            <a:r>
              <a:rPr lang="en-US" sz="3600" dirty="0" smtClean="0"/>
              <a:t>Faith begins on the other side of our limitations</a:t>
            </a:r>
          </a:p>
          <a:p>
            <a:r>
              <a:rPr lang="en-US" sz="3600" dirty="0" smtClean="0"/>
              <a:t>…the substance of things not seen,  </a:t>
            </a:r>
            <a:r>
              <a:rPr lang="en-US" sz="2400" dirty="0" smtClean="0"/>
              <a:t>Hebrews 11:1</a:t>
            </a:r>
            <a:endParaRPr lang="en-US" sz="2400" dirty="0"/>
          </a:p>
        </p:txBody>
      </p:sp>
    </p:spTree>
    <p:extLst>
      <p:ext uri="{BB962C8B-B14F-4D97-AF65-F5344CB8AC3E}">
        <p14:creationId xmlns:p14="http://schemas.microsoft.com/office/powerpoint/2010/main" val="1971668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Wisdom</a:t>
            </a:r>
            <a:endParaRPr lang="en-US" dirty="0"/>
          </a:p>
        </p:txBody>
      </p:sp>
      <p:sp>
        <p:nvSpPr>
          <p:cNvPr id="3" name="Content Placeholder 2"/>
          <p:cNvSpPr>
            <a:spLocks noGrp="1"/>
          </p:cNvSpPr>
          <p:nvPr>
            <p:ph idx="1"/>
          </p:nvPr>
        </p:nvSpPr>
        <p:spPr/>
        <p:txBody>
          <a:bodyPr/>
          <a:lstStyle/>
          <a:p>
            <a:r>
              <a:rPr lang="en-US" sz="3600" dirty="0" smtClean="0"/>
              <a:t>Present in every culture</a:t>
            </a:r>
          </a:p>
          <a:p>
            <a:r>
              <a:rPr lang="en-US" sz="3600" dirty="0" smtClean="0"/>
              <a:t>Portable theology</a:t>
            </a:r>
          </a:p>
          <a:p>
            <a:r>
              <a:rPr lang="en-US" sz="3600" dirty="0" smtClean="0"/>
              <a:t>Guide for living</a:t>
            </a:r>
          </a:p>
          <a:p>
            <a:r>
              <a:rPr lang="en-US" sz="3600" dirty="0" smtClean="0"/>
              <a:t>Instructions for productive life</a:t>
            </a:r>
          </a:p>
          <a:p>
            <a:endParaRPr lang="en-US" dirty="0"/>
          </a:p>
        </p:txBody>
      </p:sp>
    </p:spTree>
    <p:extLst>
      <p:ext uri="{BB962C8B-B14F-4D97-AF65-F5344CB8AC3E}">
        <p14:creationId xmlns:p14="http://schemas.microsoft.com/office/powerpoint/2010/main" val="4073550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Etz</a:t>
            </a:r>
            <a:r>
              <a:rPr lang="en-US" i="1" dirty="0" smtClean="0"/>
              <a:t> </a:t>
            </a:r>
            <a:r>
              <a:rPr lang="en-US" i="1" dirty="0" err="1" smtClean="0"/>
              <a:t>Hayim</a:t>
            </a:r>
            <a:endParaRPr lang="en-US" i="1" dirty="0"/>
          </a:p>
        </p:txBody>
      </p:sp>
      <p:sp>
        <p:nvSpPr>
          <p:cNvPr id="3" name="Content Placeholder 2"/>
          <p:cNvSpPr>
            <a:spLocks noGrp="1"/>
          </p:cNvSpPr>
          <p:nvPr>
            <p:ph idx="1"/>
          </p:nvPr>
        </p:nvSpPr>
        <p:spPr/>
        <p:txBody>
          <a:bodyPr>
            <a:normAutofit/>
          </a:bodyPr>
          <a:lstStyle/>
          <a:p>
            <a:r>
              <a:rPr lang="en-US" sz="3200" dirty="0" smtClean="0"/>
              <a:t>“Tree of Life”</a:t>
            </a:r>
          </a:p>
          <a:p>
            <a:r>
              <a:rPr lang="en-US" sz="3200" dirty="0" smtClean="0"/>
              <a:t>Expulsion from Garden of Eden</a:t>
            </a:r>
          </a:p>
          <a:p>
            <a:r>
              <a:rPr lang="en-US" sz="3200" dirty="0" smtClean="0"/>
              <a:t>No access to Tree of Life</a:t>
            </a:r>
          </a:p>
          <a:p>
            <a:r>
              <a:rPr lang="en-US" sz="3200" dirty="0" smtClean="0"/>
              <a:t>Death is inevitable…</a:t>
            </a:r>
          </a:p>
          <a:p>
            <a:r>
              <a:rPr lang="en-US" sz="3200" dirty="0" smtClean="0"/>
              <a:t>Only barriers to death: long life, procreation (memory)</a:t>
            </a:r>
            <a:endParaRPr lang="en-US" sz="3200" dirty="0"/>
          </a:p>
          <a:p>
            <a:r>
              <a:rPr lang="en-US" sz="3200" dirty="0" smtClean="0"/>
              <a:t>Wisdom is the way to long life, riches, honor (memory)</a:t>
            </a:r>
            <a:endParaRPr lang="en-US" sz="3200" dirty="0"/>
          </a:p>
        </p:txBody>
      </p:sp>
    </p:spTree>
    <p:extLst>
      <p:ext uri="{BB962C8B-B14F-4D97-AF65-F5344CB8AC3E}">
        <p14:creationId xmlns:p14="http://schemas.microsoft.com/office/powerpoint/2010/main" val="1952158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Biblical Wisdom	</a:t>
            </a:r>
            <a:endParaRPr lang="en-US" dirty="0"/>
          </a:p>
        </p:txBody>
      </p:sp>
      <p:sp>
        <p:nvSpPr>
          <p:cNvPr id="3" name="Content Placeholder 2"/>
          <p:cNvSpPr>
            <a:spLocks noGrp="1"/>
          </p:cNvSpPr>
          <p:nvPr>
            <p:ph idx="1"/>
          </p:nvPr>
        </p:nvSpPr>
        <p:spPr/>
        <p:txBody>
          <a:bodyPr>
            <a:normAutofit/>
          </a:bodyPr>
          <a:lstStyle/>
          <a:p>
            <a:r>
              <a:rPr lang="en-US" sz="3600" dirty="0" smtClean="0"/>
              <a:t>A Way, A Path</a:t>
            </a:r>
          </a:p>
          <a:p>
            <a:r>
              <a:rPr lang="en-US" sz="3600" dirty="0" smtClean="0"/>
              <a:t>A Way of Life</a:t>
            </a:r>
          </a:p>
          <a:p>
            <a:r>
              <a:rPr lang="en-US" sz="3600" dirty="0" smtClean="0"/>
              <a:t>Rooted in Torah/teaching</a:t>
            </a:r>
          </a:p>
          <a:p>
            <a:r>
              <a:rPr lang="en-US" sz="3600" dirty="0" smtClean="0"/>
              <a:t>Psalm 1, a wisdom psalm</a:t>
            </a:r>
            <a:endParaRPr lang="en-US" sz="3600" dirty="0"/>
          </a:p>
        </p:txBody>
      </p:sp>
    </p:spTree>
    <p:extLst>
      <p:ext uri="{BB962C8B-B14F-4D97-AF65-F5344CB8AC3E}">
        <p14:creationId xmlns:p14="http://schemas.microsoft.com/office/powerpoint/2010/main" val="738962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Biblical Wisdom</a:t>
            </a:r>
            <a:endParaRPr lang="en-US" dirty="0"/>
          </a:p>
        </p:txBody>
      </p:sp>
      <p:sp>
        <p:nvSpPr>
          <p:cNvPr id="3" name="Content Placeholder 2"/>
          <p:cNvSpPr>
            <a:spLocks noGrp="1"/>
          </p:cNvSpPr>
          <p:nvPr>
            <p:ph idx="1"/>
          </p:nvPr>
        </p:nvSpPr>
        <p:spPr/>
        <p:txBody>
          <a:bodyPr>
            <a:normAutofit/>
          </a:bodyPr>
          <a:lstStyle/>
          <a:p>
            <a:endParaRPr lang="en-US" sz="3600" dirty="0" smtClean="0"/>
          </a:p>
          <a:p>
            <a:r>
              <a:rPr lang="en-US" sz="4000" dirty="0" smtClean="0"/>
              <a:t>Proverbs</a:t>
            </a:r>
          </a:p>
          <a:p>
            <a:r>
              <a:rPr lang="en-US" sz="4000" dirty="0" smtClean="0"/>
              <a:t>Job</a:t>
            </a:r>
          </a:p>
          <a:p>
            <a:r>
              <a:rPr lang="en-US" sz="4000" dirty="0" smtClean="0"/>
              <a:t>Ecclesiastes/Qohelet</a:t>
            </a:r>
            <a:endParaRPr lang="en-US" sz="4000" dirty="0"/>
          </a:p>
        </p:txBody>
      </p:sp>
    </p:spTree>
    <p:extLst>
      <p:ext uri="{BB962C8B-B14F-4D97-AF65-F5344CB8AC3E}">
        <p14:creationId xmlns:p14="http://schemas.microsoft.com/office/powerpoint/2010/main" val="38331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Proverbs</a:t>
            </a:r>
            <a:endParaRPr lang="en-US" dirty="0"/>
          </a:p>
        </p:txBody>
      </p:sp>
      <p:sp>
        <p:nvSpPr>
          <p:cNvPr id="3" name="Content Placeholder 2"/>
          <p:cNvSpPr>
            <a:spLocks noGrp="1"/>
          </p:cNvSpPr>
          <p:nvPr>
            <p:ph idx="1"/>
          </p:nvPr>
        </p:nvSpPr>
        <p:spPr/>
        <p:txBody>
          <a:bodyPr/>
          <a:lstStyle/>
          <a:p>
            <a:r>
              <a:rPr lang="en-US" dirty="0" smtClean="0"/>
              <a:t>31 chapters</a:t>
            </a:r>
          </a:p>
          <a:p>
            <a:r>
              <a:rPr lang="en-US" i="1" dirty="0" smtClean="0"/>
              <a:t>Mashal, </a:t>
            </a:r>
            <a:r>
              <a:rPr lang="en-US" dirty="0" smtClean="0"/>
              <a:t>proverb</a:t>
            </a:r>
          </a:p>
          <a:p>
            <a:r>
              <a:rPr lang="en-US" dirty="0" smtClean="0"/>
              <a:t>Short pithy saying</a:t>
            </a:r>
          </a:p>
          <a:p>
            <a:r>
              <a:rPr lang="en-US" dirty="0"/>
              <a:t>Sometimes they rhyme, or use alliteration</a:t>
            </a:r>
          </a:p>
          <a:p>
            <a:r>
              <a:rPr lang="en-US" dirty="0"/>
              <a:t>Images</a:t>
            </a:r>
          </a:p>
          <a:p>
            <a:r>
              <a:rPr lang="en-US" dirty="0"/>
              <a:t>Intentionally oral so you can say and remember them</a:t>
            </a:r>
          </a:p>
          <a:p>
            <a:endParaRPr lang="en-US" dirty="0"/>
          </a:p>
        </p:txBody>
      </p:sp>
    </p:spTree>
    <p:extLst>
      <p:ext uri="{BB962C8B-B14F-4D97-AF65-F5344CB8AC3E}">
        <p14:creationId xmlns:p14="http://schemas.microsoft.com/office/powerpoint/2010/main" val="884792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World of Proverbs</a:t>
            </a:r>
            <a:br>
              <a:rPr lang="en-US" dirty="0" smtClean="0"/>
            </a:br>
            <a:endParaRPr lang="en-US" dirty="0"/>
          </a:p>
        </p:txBody>
      </p:sp>
      <p:sp>
        <p:nvSpPr>
          <p:cNvPr id="3" name="Content Placeholder 2"/>
          <p:cNvSpPr>
            <a:spLocks noGrp="1"/>
          </p:cNvSpPr>
          <p:nvPr>
            <p:ph idx="1"/>
          </p:nvPr>
        </p:nvSpPr>
        <p:spPr/>
        <p:txBody>
          <a:bodyPr>
            <a:normAutofit/>
          </a:bodyPr>
          <a:lstStyle/>
          <a:p>
            <a:r>
              <a:rPr lang="en-US" sz="3600" dirty="0"/>
              <a:t>The fear of the LORD is the beginning of Wisdom</a:t>
            </a:r>
            <a:r>
              <a:rPr lang="en-US" sz="3600" dirty="0" smtClean="0"/>
              <a:t>…</a:t>
            </a:r>
          </a:p>
          <a:p>
            <a:r>
              <a:rPr lang="en-US" sz="3600" dirty="0" smtClean="0"/>
              <a:t>Wisdom is the only way to go</a:t>
            </a:r>
          </a:p>
          <a:p>
            <a:r>
              <a:rPr lang="en-US" sz="3600" dirty="0" smtClean="0"/>
              <a:t>One never fully achieves wisdom, but grows in wisdom</a:t>
            </a:r>
          </a:p>
          <a:p>
            <a:r>
              <a:rPr lang="en-US" sz="3600" dirty="0" smtClean="0"/>
              <a:t>The way of wisdom has many benefits</a:t>
            </a:r>
          </a:p>
          <a:p>
            <a:r>
              <a:rPr lang="en-US" sz="3600" dirty="0" smtClean="0"/>
              <a:t>It is a most worthwhile pursuit, </a:t>
            </a:r>
            <a:r>
              <a:rPr lang="en-US" dirty="0" smtClean="0"/>
              <a:t>Proverbs 4:7</a:t>
            </a:r>
            <a:endParaRPr lang="en-US" dirty="0"/>
          </a:p>
        </p:txBody>
      </p:sp>
    </p:spTree>
    <p:extLst>
      <p:ext uri="{BB962C8B-B14F-4D97-AF65-F5344CB8AC3E}">
        <p14:creationId xmlns:p14="http://schemas.microsoft.com/office/powerpoint/2010/main" val="3972501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000" dirty="0" smtClean="0"/>
              <a:t>Who wouldn’t want Wisdom?</a:t>
            </a:r>
          </a:p>
          <a:p>
            <a:r>
              <a:rPr lang="en-US" sz="4000" dirty="0" smtClean="0"/>
              <a:t>Does the basic teaching in Proverbs sustainable?</a:t>
            </a:r>
          </a:p>
          <a:p>
            <a:r>
              <a:rPr lang="en-US" sz="4000" dirty="0" smtClean="0"/>
              <a:t>Do things always work out for the wise person?</a:t>
            </a:r>
            <a:endParaRPr lang="en-US" sz="4000" dirty="0"/>
          </a:p>
        </p:txBody>
      </p:sp>
    </p:spTree>
    <p:extLst>
      <p:ext uri="{BB962C8B-B14F-4D97-AF65-F5344CB8AC3E}">
        <p14:creationId xmlns:p14="http://schemas.microsoft.com/office/powerpoint/2010/main" val="3407427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Dialogue of the Wisdom Tradition</a:t>
            </a:r>
            <a:br>
              <a:rPr lang="en-US" dirty="0" smtClean="0"/>
            </a:br>
            <a:r>
              <a:rPr lang="en-US" dirty="0" smtClean="0"/>
              <a:t>The Limits of Wisdom</a:t>
            </a:r>
            <a:endParaRPr lang="en-US" dirty="0"/>
          </a:p>
        </p:txBody>
      </p:sp>
      <p:sp>
        <p:nvSpPr>
          <p:cNvPr id="3" name="Content Placeholder 2"/>
          <p:cNvSpPr>
            <a:spLocks noGrp="1"/>
          </p:cNvSpPr>
          <p:nvPr>
            <p:ph idx="1"/>
          </p:nvPr>
        </p:nvSpPr>
        <p:spPr/>
        <p:txBody>
          <a:bodyPr>
            <a:normAutofit/>
          </a:bodyPr>
          <a:lstStyle/>
          <a:p>
            <a:pPr algn="ctr"/>
            <a:endParaRPr lang="en-US" sz="3600" dirty="0" smtClean="0"/>
          </a:p>
          <a:p>
            <a:pPr marL="0" indent="0" algn="ctr">
              <a:buNone/>
            </a:pPr>
            <a:r>
              <a:rPr lang="en-US" sz="4000" dirty="0" smtClean="0"/>
              <a:t>Job: problem of suffering</a:t>
            </a:r>
          </a:p>
          <a:p>
            <a:pPr marL="0" indent="0" algn="ctr">
              <a:buNone/>
            </a:pPr>
            <a:endParaRPr lang="en-US" sz="3600" dirty="0" smtClean="0"/>
          </a:p>
        </p:txBody>
      </p:sp>
    </p:spTree>
    <p:extLst>
      <p:ext uri="{BB962C8B-B14F-4D97-AF65-F5344CB8AC3E}">
        <p14:creationId xmlns:p14="http://schemas.microsoft.com/office/powerpoint/2010/main" val="31340035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246</TotalTime>
  <Words>502</Words>
  <Application>Microsoft Office PowerPoint</Application>
  <PresentationFormat>Widescreen</PresentationFormat>
  <Paragraphs>88</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Cambria</vt:lpstr>
      <vt:lpstr>Office Theme</vt:lpstr>
      <vt:lpstr>OT Wisdom</vt:lpstr>
      <vt:lpstr>Wisdom</vt:lpstr>
      <vt:lpstr>Etz Hayim</vt:lpstr>
      <vt:lpstr>Biblical Wisdom </vt:lpstr>
      <vt:lpstr>Biblical Wisdom</vt:lpstr>
      <vt:lpstr>Proverbs</vt:lpstr>
      <vt:lpstr>World of Proverbs </vt:lpstr>
      <vt:lpstr>PowerPoint Presentation</vt:lpstr>
      <vt:lpstr>Dialogue of the Wisdom Tradition The Limits of Wisdom</vt:lpstr>
      <vt:lpstr>Job</vt:lpstr>
      <vt:lpstr>PowerPoint Presentation</vt:lpstr>
      <vt:lpstr>Dialogue of the Wisdom Tradition The Limits of Wisdom</vt:lpstr>
      <vt:lpstr>Ecclesiastes/Qohelet</vt:lpstr>
      <vt:lpstr>PowerPoint Presentation</vt:lpstr>
      <vt:lpstr> hebel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Bible Basics</dc:title>
  <dc:creator>Judy Fentress-Williams</dc:creator>
  <cp:lastModifiedBy>Judy Fentress-Williams</cp:lastModifiedBy>
  <cp:revision>41</cp:revision>
  <cp:lastPrinted>2019-11-12T22:12:19Z</cp:lastPrinted>
  <dcterms:created xsi:type="dcterms:W3CDTF">2019-04-09T18:38:23Z</dcterms:created>
  <dcterms:modified xsi:type="dcterms:W3CDTF">2019-11-12T22:25:48Z</dcterms:modified>
</cp:coreProperties>
</file>