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22"/>
  </p:handoutMasterIdLst>
  <p:sldIdLst>
    <p:sldId id="256" r:id="rId2"/>
    <p:sldId id="261" r:id="rId3"/>
    <p:sldId id="262" r:id="rId4"/>
    <p:sldId id="263" r:id="rId5"/>
    <p:sldId id="264" r:id="rId6"/>
    <p:sldId id="265" r:id="rId7"/>
    <p:sldId id="257" r:id="rId8"/>
    <p:sldId id="260" r:id="rId9"/>
    <p:sldId id="258" r:id="rId10"/>
    <p:sldId id="259" r:id="rId11"/>
    <p:sldId id="267" r:id="rId12"/>
    <p:sldId id="268" r:id="rId13"/>
    <p:sldId id="270" r:id="rId14"/>
    <p:sldId id="273" r:id="rId15"/>
    <p:sldId id="274" r:id="rId16"/>
    <p:sldId id="269" r:id="rId17"/>
    <p:sldId id="271" r:id="rId18"/>
    <p:sldId id="275" r:id="rId19"/>
    <p:sldId id="272" r:id="rId20"/>
    <p:sldId id="276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6080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9" y="0"/>
            <a:ext cx="3037212" cy="466080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r">
              <a:defRPr sz="1200"/>
            </a:lvl1pPr>
          </a:lstStyle>
          <a:p>
            <a:fld id="{FDB89E66-FFF9-4C66-B845-1DF1AF0E4399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320"/>
            <a:ext cx="3037212" cy="466080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9" y="8830320"/>
            <a:ext cx="3037212" cy="466080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r">
              <a:defRPr sz="1200"/>
            </a:lvl1pPr>
          </a:lstStyle>
          <a:p>
            <a:fld id="{9AFFAE80-559B-4408-8888-21F99929B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19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1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2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7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3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3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9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8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44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8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3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40DE9-B1CF-4E55-8EA3-5F7B5D0128D3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0ABE3-E195-4568-8402-6D25221F6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800000"/>
          </a:solidFill>
          <a:latin typeface="Cambria"/>
          <a:ea typeface="+mj-ea"/>
          <a:cs typeface="Cambria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mbria"/>
          <a:ea typeface="+mn-ea"/>
          <a:cs typeface="Cambria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/>
          <a:ea typeface="+mn-ea"/>
          <a:cs typeface="Cambria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/>
          <a:ea typeface="+mn-ea"/>
          <a:cs typeface="Cambria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/>
          <a:ea typeface="+mn-ea"/>
          <a:cs typeface="Cambria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/>
          <a:ea typeface="+mn-ea"/>
          <a:cs typeface="Cambria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9213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9600" dirty="0" smtClean="0">
                <a:solidFill>
                  <a:srgbClr val="800000"/>
                </a:solidFill>
                <a:latin typeface="Cambria" panose="02040503050406030204" pitchFamily="18" charset="0"/>
              </a:rPr>
              <a:t>Lord, Teach us to Pray</a:t>
            </a:r>
            <a:endParaRPr lang="en-US" sz="9600" dirty="0">
              <a:solidFill>
                <a:srgbClr val="8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73600"/>
            <a:ext cx="9144000" cy="576267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The Lord’s Prayer, Part 1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101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Give us each day our daily bread. And forgive our sins, for we ourselves forgive everyone indebted to us.</a:t>
            </a:r>
          </a:p>
          <a:p>
            <a:r>
              <a:rPr lang="en-US" dirty="0" smtClean="0"/>
              <a:t>And do not bring us to the time of trial.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Give us this day our daily bread. And forgive us our debts, as we forgive our debtors</a:t>
            </a:r>
          </a:p>
          <a:p>
            <a:r>
              <a:rPr lang="en-US" dirty="0" smtClean="0"/>
              <a:t>And do not bring us to the time of trial, but rescue us from the evil 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840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Lord’s Prayer/Matthew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sermon on the Mount</a:t>
            </a:r>
          </a:p>
          <a:p>
            <a:r>
              <a:rPr lang="en-US" sz="3200" dirty="0" smtClean="0"/>
              <a:t>In the middle – preceded by 116 verses, followed by 114 verses</a:t>
            </a:r>
          </a:p>
          <a:p>
            <a:r>
              <a:rPr lang="en-US" sz="3200" dirty="0" smtClean="0"/>
              <a:t>Three invocations</a:t>
            </a:r>
          </a:p>
          <a:p>
            <a:pPr lvl="1"/>
            <a:r>
              <a:rPr lang="en-US" sz="2800" dirty="0" smtClean="0"/>
              <a:t>Hallowed be your name </a:t>
            </a:r>
          </a:p>
          <a:p>
            <a:pPr lvl="1"/>
            <a:r>
              <a:rPr lang="en-US" sz="2800" dirty="0" smtClean="0"/>
              <a:t>Your kingdom come</a:t>
            </a:r>
          </a:p>
          <a:p>
            <a:pPr lvl="1"/>
            <a:r>
              <a:rPr lang="en-US" sz="2800" dirty="0" smtClean="0"/>
              <a:t>Your will be done</a:t>
            </a:r>
          </a:p>
        </p:txBody>
      </p:sp>
    </p:spTree>
    <p:extLst>
      <p:ext uri="{BB962C8B-B14F-4D97-AF65-F5344CB8AC3E}">
        <p14:creationId xmlns:p14="http://schemas.microsoft.com/office/powerpoint/2010/main" val="52357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Three requests for human need</a:t>
            </a:r>
          </a:p>
          <a:p>
            <a:pPr lvl="1"/>
            <a:r>
              <a:rPr lang="en-US" sz="3600" dirty="0" smtClean="0"/>
              <a:t>Give us this day our daily bread</a:t>
            </a:r>
          </a:p>
          <a:p>
            <a:pPr lvl="1"/>
            <a:r>
              <a:rPr lang="en-US" sz="3600" dirty="0" smtClean="0"/>
              <a:t>Forgive us our debts</a:t>
            </a:r>
          </a:p>
          <a:p>
            <a:pPr lvl="1"/>
            <a:r>
              <a:rPr lang="en-US" sz="3600" dirty="0" smtClean="0"/>
              <a:t>Do not bring us to the time of trial/lead us into temptation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73520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Father…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construction is unique:  </a:t>
            </a:r>
          </a:p>
          <a:p>
            <a:pPr lvl="1"/>
            <a:r>
              <a:rPr lang="en-US" dirty="0" smtClean="0"/>
              <a:t>My father</a:t>
            </a:r>
          </a:p>
          <a:p>
            <a:pPr lvl="1"/>
            <a:r>
              <a:rPr lang="en-US" dirty="0" smtClean="0"/>
              <a:t>Our father Abraham</a:t>
            </a:r>
          </a:p>
          <a:p>
            <a:pPr lvl="1"/>
            <a:r>
              <a:rPr lang="en-US" dirty="0" smtClean="0"/>
              <a:t>Father</a:t>
            </a:r>
          </a:p>
          <a:p>
            <a:pPr lvl="1"/>
            <a:r>
              <a:rPr lang="en-US" dirty="0" smtClean="0"/>
              <a:t>Jesus made reference to God as father 173 times in the gospels</a:t>
            </a:r>
          </a:p>
          <a:p>
            <a:pPr lvl="1"/>
            <a:r>
              <a:rPr lang="en-US" dirty="0" smtClean="0"/>
              <a:t>Father in Greco-Roman world is a starting point</a:t>
            </a:r>
          </a:p>
          <a:p>
            <a:pPr lvl="1"/>
            <a:r>
              <a:rPr lang="en-US" dirty="0" smtClean="0"/>
              <a:t>Doorway and not a destination</a:t>
            </a:r>
          </a:p>
          <a:p>
            <a:pPr lvl="1"/>
            <a:r>
              <a:rPr lang="en-US" dirty="0" smtClean="0"/>
              <a:t>Metaphorical Theology</a:t>
            </a:r>
          </a:p>
          <a:p>
            <a:pPr lvl="1"/>
            <a:r>
              <a:rPr lang="en-US" dirty="0" smtClean="0"/>
              <a:t>Relationship/father/Matthew 7:7</a:t>
            </a:r>
          </a:p>
        </p:txBody>
      </p:sp>
    </p:spTree>
    <p:extLst>
      <p:ext uri="{BB962C8B-B14F-4D97-AF65-F5344CB8AC3E}">
        <p14:creationId xmlns:p14="http://schemas.microsoft.com/office/powerpoint/2010/main" val="54086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God provides</a:t>
            </a:r>
          </a:p>
          <a:p>
            <a:r>
              <a:rPr lang="en-US" sz="3600" dirty="0" smtClean="0"/>
              <a:t>God secures the inheritance</a:t>
            </a:r>
          </a:p>
          <a:p>
            <a:r>
              <a:rPr lang="en-US" sz="3600" dirty="0" smtClean="0"/>
              <a:t>God has authority</a:t>
            </a:r>
          </a:p>
          <a:p>
            <a:endParaRPr lang="en-US" sz="3600" dirty="0"/>
          </a:p>
          <a:p>
            <a:r>
              <a:rPr lang="en-US" sz="3600" dirty="0" smtClean="0"/>
              <a:t>AND…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04990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God gives birth</a:t>
            </a:r>
          </a:p>
          <a:p>
            <a:r>
              <a:rPr lang="en-US" sz="4000" dirty="0" smtClean="0"/>
              <a:t>God nurtures the people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384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Hallowed be your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or a blessing – many  Jewish prayers include the phrase, “blessed be the LORD…” </a:t>
            </a:r>
          </a:p>
          <a:p>
            <a:r>
              <a:rPr lang="en-US" dirty="0" smtClean="0"/>
              <a:t>It is constructed as a petition…</a:t>
            </a:r>
          </a:p>
          <a:p>
            <a:r>
              <a:rPr lang="en-US" dirty="0" smtClean="0"/>
              <a:t>The significance of names, naming…</a:t>
            </a:r>
          </a:p>
          <a:p>
            <a:pPr lvl="1"/>
            <a:r>
              <a:rPr lang="en-US" dirty="0" smtClean="0"/>
              <a:t>Birth narratives/Name changes/Revelation of God’s name</a:t>
            </a:r>
          </a:p>
          <a:p>
            <a:r>
              <a:rPr lang="en-US" dirty="0" smtClean="0"/>
              <a:t>The name, </a:t>
            </a:r>
            <a:r>
              <a:rPr lang="en-US" i="1" dirty="0" smtClean="0"/>
              <a:t>ha </a:t>
            </a:r>
            <a:r>
              <a:rPr lang="en-US" i="1" dirty="0" err="1" smtClean="0"/>
              <a:t>shem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910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Your kingdom 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The reign of God in OT comes with the Day of the LORD</a:t>
            </a:r>
          </a:p>
          <a:p>
            <a:r>
              <a:rPr lang="en-US" sz="3600" dirty="0" smtClean="0"/>
              <a:t>In NT, we have the Kingdom of God/Heaven</a:t>
            </a:r>
          </a:p>
          <a:p>
            <a:r>
              <a:rPr lang="en-US" sz="3600" dirty="0" smtClean="0"/>
              <a:t>Jesus talks about it all the time</a:t>
            </a:r>
          </a:p>
          <a:p>
            <a:r>
              <a:rPr lang="en-US" sz="3600" dirty="0" smtClean="0"/>
              <a:t>Do we understand it?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48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Metaphor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“father” starts with what we know but doesn’t end there</a:t>
            </a:r>
          </a:p>
          <a:p>
            <a:r>
              <a:rPr lang="en-US" dirty="0" smtClean="0"/>
              <a:t>God reigns, is the ultimate authority –theocentric</a:t>
            </a:r>
          </a:p>
          <a:p>
            <a:r>
              <a:rPr lang="en-US" dirty="0" smtClean="0"/>
              <a:t>USA – founded on Judeo-Christian principles</a:t>
            </a:r>
          </a:p>
          <a:p>
            <a:r>
              <a:rPr lang="en-US" dirty="0" smtClean="0"/>
              <a:t>Reign of God, transforms our understanding of monarchy and kingdom</a:t>
            </a:r>
          </a:p>
          <a:p>
            <a:r>
              <a:rPr lang="en-US" dirty="0" smtClean="0"/>
              <a:t>“A reign transcending domain…eternal kingship…”</a:t>
            </a:r>
          </a:p>
          <a:p>
            <a:r>
              <a:rPr lang="en-US" dirty="0" smtClean="0"/>
              <a:t>Characterized by Justice and Mercy</a:t>
            </a:r>
          </a:p>
          <a:p>
            <a:pPr lvl="7"/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753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Your will be 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is God’s will?</a:t>
            </a:r>
          </a:p>
          <a:p>
            <a:r>
              <a:rPr lang="en-US" sz="3200" dirty="0" smtClean="0"/>
              <a:t>Where have we seen God’s will enacted?</a:t>
            </a:r>
          </a:p>
          <a:p>
            <a:r>
              <a:rPr lang="en-US" sz="3200" dirty="0" smtClean="0"/>
              <a:t>Jesus…</a:t>
            </a:r>
          </a:p>
          <a:p>
            <a:r>
              <a:rPr lang="en-US" sz="3200" dirty="0" smtClean="0"/>
              <a:t>Do we really want God’s will?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5328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Primary speech – humans reaching out to God</a:t>
            </a:r>
          </a:p>
          <a:p>
            <a:r>
              <a:rPr lang="en-US" sz="3600" dirty="0" smtClean="0"/>
              <a:t>Old as humanity itself</a:t>
            </a:r>
          </a:p>
          <a:p>
            <a:r>
              <a:rPr lang="en-US" sz="3600" dirty="0" smtClean="0"/>
              <a:t>Takes many forms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490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Lord’s prayer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this first section</a:t>
            </a:r>
          </a:p>
          <a:p>
            <a:r>
              <a:rPr lang="en-US" sz="3200" dirty="0" smtClean="0"/>
              <a:t>Is subversive…</a:t>
            </a:r>
          </a:p>
          <a:p>
            <a:r>
              <a:rPr lang="en-US" sz="3200" dirty="0" smtClean="0"/>
              <a:t>Risky</a:t>
            </a:r>
          </a:p>
          <a:p>
            <a:r>
              <a:rPr lang="en-US" sz="3200" dirty="0" smtClean="0"/>
              <a:t>Counter-cultural, counter to our will, outside of our control</a:t>
            </a:r>
          </a:p>
          <a:p>
            <a:r>
              <a:rPr lang="en-US" sz="3200" dirty="0" smtClean="0"/>
              <a:t>Utter abandonment to one we can only know by metaphor and experience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48034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Prayer in Greco-Roman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Greeks prayed to a pantheon of gods</a:t>
            </a:r>
          </a:p>
          <a:p>
            <a:pPr lvl="1"/>
            <a:r>
              <a:rPr lang="en-US" sz="3600" dirty="0" smtClean="0"/>
              <a:t>Greeks believed the gods wanted to be honored</a:t>
            </a:r>
          </a:p>
          <a:p>
            <a:pPr lvl="1"/>
            <a:r>
              <a:rPr lang="en-US" sz="3600" dirty="0" smtClean="0"/>
              <a:t>They believed one could offer gifts and receive benefits (reciprocity)</a:t>
            </a:r>
          </a:p>
          <a:p>
            <a:pPr lvl="1"/>
            <a:r>
              <a:rPr lang="en-US" sz="3600" dirty="0" smtClean="0"/>
              <a:t>The offering of gifts often came with a cultic ritual</a:t>
            </a:r>
          </a:p>
          <a:p>
            <a:pPr marL="3657600" lvl="8" indent="0">
              <a:buNone/>
            </a:pPr>
            <a:r>
              <a:rPr lang="en-US" sz="2000" i="1" dirty="0" smtClean="0">
                <a:latin typeface="Cambria" panose="02040503050406030204" pitchFamily="18" charset="0"/>
              </a:rPr>
              <a:t>The Lord’s Prayer, </a:t>
            </a:r>
            <a:r>
              <a:rPr lang="en-US" sz="2000" dirty="0" smtClean="0">
                <a:latin typeface="Cambria" panose="02040503050406030204" pitchFamily="18" charset="0"/>
              </a:rPr>
              <a:t>C. Clifton Black, p.4-5</a:t>
            </a:r>
            <a:endParaRPr lang="en-US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300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Prayer in ancient Rome had political and military dimensions</a:t>
            </a:r>
          </a:p>
          <a:p>
            <a:r>
              <a:rPr lang="en-US" sz="3600" dirty="0" smtClean="0"/>
              <a:t>Like the Greeks, they believed in reciprocity</a:t>
            </a:r>
          </a:p>
          <a:p>
            <a:r>
              <a:rPr lang="en-US" sz="3600" dirty="0" smtClean="0"/>
              <a:t>Like the Greeks, they prayed to ideals, such as reason and law, personified</a:t>
            </a:r>
          </a:p>
          <a:p>
            <a:r>
              <a:rPr lang="en-US" sz="3600" dirty="0" smtClean="0"/>
              <a:t>Prayers were rendered to the pantheon and the emperor                                 </a:t>
            </a:r>
            <a:endParaRPr lang="en-US" sz="3600" dirty="0"/>
          </a:p>
          <a:p>
            <a:pPr marL="3657600" lvl="8" indent="0">
              <a:buNone/>
            </a:pPr>
            <a:r>
              <a:rPr lang="en-US" sz="2000" i="1" dirty="0">
                <a:latin typeface="Cambria" panose="02040503050406030204" pitchFamily="18" charset="0"/>
              </a:rPr>
              <a:t>The Lord’s Prayer, </a:t>
            </a:r>
            <a:r>
              <a:rPr lang="en-US" sz="2000" dirty="0">
                <a:latin typeface="Cambria" panose="02040503050406030204" pitchFamily="18" charset="0"/>
              </a:rPr>
              <a:t>C. Clifton Black, </a:t>
            </a:r>
            <a:r>
              <a:rPr lang="en-US" sz="2000" dirty="0" smtClean="0">
                <a:latin typeface="Cambria" panose="02040503050406030204" pitchFamily="18" charset="0"/>
              </a:rPr>
              <a:t>p.8-9</a:t>
            </a: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3600" dirty="0" smtClean="0"/>
              <a:t>  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9632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Prayer in the life of Israel/OT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Psalms</a:t>
            </a:r>
          </a:p>
          <a:p>
            <a:r>
              <a:rPr lang="en-US" dirty="0" smtClean="0"/>
              <a:t>Many Genres</a:t>
            </a:r>
          </a:p>
          <a:p>
            <a:r>
              <a:rPr lang="en-US" dirty="0" smtClean="0"/>
              <a:t>Two poles – praise and lament, and back again</a:t>
            </a:r>
          </a:p>
          <a:p>
            <a:r>
              <a:rPr lang="en-US" dirty="0" smtClean="0"/>
              <a:t>What was consistent was the one God to whom the prayers were offered </a:t>
            </a:r>
            <a:r>
              <a:rPr lang="en-US" i="1" dirty="0" smtClean="0"/>
              <a:t>and </a:t>
            </a:r>
            <a:r>
              <a:rPr lang="en-US" dirty="0" smtClean="0"/>
              <a:t>the knowledge that</a:t>
            </a:r>
            <a:endParaRPr lang="en-US" i="1" dirty="0" smtClean="0"/>
          </a:p>
          <a:p>
            <a:r>
              <a:rPr lang="en-US" dirty="0" smtClean="0"/>
              <a:t>This God is faithful</a:t>
            </a:r>
          </a:p>
          <a:p>
            <a:r>
              <a:rPr lang="en-US" dirty="0" smtClean="0"/>
              <a:t>Fundamentally dialogic – in prayer, boundaries are permeated</a:t>
            </a:r>
          </a:p>
        </p:txBody>
      </p:sp>
    </p:spTree>
    <p:extLst>
      <p:ext uri="{BB962C8B-B14F-4D97-AF65-F5344CB8AC3E}">
        <p14:creationId xmlns:p14="http://schemas.microsoft.com/office/powerpoint/2010/main" val="2437363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p</a:t>
            </a:r>
            <a:r>
              <a:rPr lang="en-US" i="1" dirty="0" err="1" smtClean="0"/>
              <a:t>roseuchomai</a:t>
            </a:r>
            <a:r>
              <a:rPr lang="en-US" i="1" dirty="0" smtClean="0"/>
              <a:t> – </a:t>
            </a:r>
            <a:r>
              <a:rPr lang="en-US" dirty="0" smtClean="0"/>
              <a:t>a request or promise to a deity</a:t>
            </a:r>
          </a:p>
          <a:p>
            <a:r>
              <a:rPr lang="en-US" i="1" dirty="0" err="1"/>
              <a:t>e</a:t>
            </a:r>
            <a:r>
              <a:rPr lang="en-US" i="1" dirty="0" err="1" smtClean="0"/>
              <a:t>ucharisteo</a:t>
            </a:r>
            <a:r>
              <a:rPr lang="en-US" dirty="0" smtClean="0"/>
              <a:t> – give thanks</a:t>
            </a:r>
          </a:p>
          <a:p>
            <a:r>
              <a:rPr lang="en-US" i="1" dirty="0" err="1"/>
              <a:t>d</a:t>
            </a:r>
            <a:r>
              <a:rPr lang="en-US" i="1" dirty="0" err="1" smtClean="0"/>
              <a:t>oxazo</a:t>
            </a:r>
            <a:r>
              <a:rPr lang="en-US" dirty="0" smtClean="0"/>
              <a:t> – praise God</a:t>
            </a:r>
          </a:p>
          <a:p>
            <a:r>
              <a:rPr lang="en-US" i="1" dirty="0" err="1"/>
              <a:t>e</a:t>
            </a:r>
            <a:r>
              <a:rPr lang="en-US" i="1" dirty="0" err="1" smtClean="0"/>
              <a:t>rotao</a:t>
            </a:r>
            <a:r>
              <a:rPr lang="en-US" dirty="0" smtClean="0"/>
              <a:t> – ask, request</a:t>
            </a:r>
          </a:p>
          <a:p>
            <a:r>
              <a:rPr lang="en-US" i="1" dirty="0" err="1"/>
              <a:t>a</a:t>
            </a:r>
            <a:r>
              <a:rPr lang="en-US" i="1" dirty="0" err="1" smtClean="0"/>
              <a:t>iteo</a:t>
            </a:r>
            <a:r>
              <a:rPr lang="en-US" dirty="0" smtClean="0"/>
              <a:t> – to ask, request</a:t>
            </a:r>
          </a:p>
          <a:p>
            <a:r>
              <a:rPr lang="en-US" i="1" dirty="0" err="1"/>
              <a:t>d</a:t>
            </a:r>
            <a:r>
              <a:rPr lang="en-US" i="1" dirty="0" err="1" smtClean="0"/>
              <a:t>eesis</a:t>
            </a:r>
            <a:r>
              <a:rPr lang="en-US" i="1" dirty="0" smtClean="0"/>
              <a:t> </a:t>
            </a:r>
            <a:r>
              <a:rPr lang="en-US" dirty="0" smtClean="0"/>
              <a:t>– urgent request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52350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Model Prayer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The prayer Jesus </a:t>
            </a:r>
            <a:r>
              <a:rPr lang="en-US" sz="3600" dirty="0" smtClean="0"/>
              <a:t>taught</a:t>
            </a:r>
          </a:p>
          <a:p>
            <a:r>
              <a:rPr lang="en-US" sz="3600" dirty="0" smtClean="0"/>
              <a:t>Pervasive in Christian Circles</a:t>
            </a:r>
          </a:p>
          <a:p>
            <a:r>
              <a:rPr lang="en-US" sz="3600" dirty="0" smtClean="0"/>
              <a:t>Prayed and Sung</a:t>
            </a:r>
          </a:p>
          <a:p>
            <a:r>
              <a:rPr lang="en-US" sz="3600" dirty="0"/>
              <a:t>Memorized and </a:t>
            </a:r>
            <a:r>
              <a:rPr lang="en-US" sz="3600" dirty="0" smtClean="0"/>
              <a:t>Repeated</a:t>
            </a:r>
          </a:p>
          <a:p>
            <a:r>
              <a:rPr lang="en-US" sz="3600" dirty="0" smtClean="0"/>
              <a:t>Central to many liturgies</a:t>
            </a:r>
          </a:p>
          <a:p>
            <a:r>
              <a:rPr lang="en-US" sz="3600" dirty="0" smtClean="0"/>
              <a:t>Formative and Informative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792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Appears 2x in Scripture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Luke11:2-4</a:t>
            </a:r>
          </a:p>
          <a:p>
            <a:pPr lvl="1"/>
            <a:r>
              <a:rPr lang="en-US" sz="2800" dirty="0" smtClean="0"/>
              <a:t>Part of a larger narrative where the disciples observed Jesus praying and asked him to teach them, “just as John taught his disciples” (11:1)</a:t>
            </a:r>
          </a:p>
          <a:p>
            <a:r>
              <a:rPr lang="en-US" dirty="0" smtClean="0"/>
              <a:t>Matthew 6:9-13</a:t>
            </a:r>
          </a:p>
          <a:p>
            <a:pPr lvl="1"/>
            <a:r>
              <a:rPr lang="en-US" sz="2800" dirty="0" smtClean="0"/>
              <a:t>Part of the Sermon on the Mount.  Set up as a part of didactic teaching.  When you pray, don’t do this, do this.</a:t>
            </a:r>
          </a:p>
          <a:p>
            <a:pPr lvl="1"/>
            <a:r>
              <a:rPr lang="en-US" sz="2800" dirty="0" smtClean="0"/>
              <a:t>Pray where and how</a:t>
            </a:r>
          </a:p>
          <a:p>
            <a:pPr lvl="1"/>
            <a:r>
              <a:rPr lang="en-US" sz="2800" dirty="0" smtClean="0"/>
              <a:t>Pray what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9067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Luke 11:2-4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Father,</a:t>
            </a:r>
          </a:p>
          <a:p>
            <a:r>
              <a:rPr lang="en-US" dirty="0" smtClean="0"/>
              <a:t>Hallowed be your name,     Your kingdom come.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Matthew 6:9-13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Our Father, in heaven,</a:t>
            </a:r>
          </a:p>
          <a:p>
            <a:r>
              <a:rPr lang="en-US" dirty="0" smtClean="0"/>
              <a:t>Hallowed by your name,           Your kingdom come.</a:t>
            </a:r>
            <a:endParaRPr lang="en-US" dirty="0"/>
          </a:p>
          <a:p>
            <a:r>
              <a:rPr lang="en-US" dirty="0" smtClean="0"/>
              <a:t>Your will be done on earth, as it  is in heaven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877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</TotalTime>
  <Words>747</Words>
  <Application>Microsoft Office PowerPoint</Application>
  <PresentationFormat>Widescreen</PresentationFormat>
  <Paragraphs>117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Cambria</vt:lpstr>
      <vt:lpstr>Office Theme</vt:lpstr>
      <vt:lpstr>Lord, Teach us to Pray</vt:lpstr>
      <vt:lpstr>Prayer</vt:lpstr>
      <vt:lpstr>Prayer in Greco-Roman World</vt:lpstr>
      <vt:lpstr>PowerPoint Presentation</vt:lpstr>
      <vt:lpstr>Prayer in the life of Israel/OT</vt:lpstr>
      <vt:lpstr>PowerPoint Presentation</vt:lpstr>
      <vt:lpstr>A Model Prayer</vt:lpstr>
      <vt:lpstr>Appears 2x in Scripture</vt:lpstr>
      <vt:lpstr>PowerPoint Presentation</vt:lpstr>
      <vt:lpstr>PowerPoint Presentation</vt:lpstr>
      <vt:lpstr>The Lord’s Prayer/Matthew</vt:lpstr>
      <vt:lpstr>PowerPoint Presentation</vt:lpstr>
      <vt:lpstr>Our Father…</vt:lpstr>
      <vt:lpstr>PowerPoint Presentation</vt:lpstr>
      <vt:lpstr>PowerPoint Presentation</vt:lpstr>
      <vt:lpstr>1. Hallowed be your name</vt:lpstr>
      <vt:lpstr>2. Your kingdom come</vt:lpstr>
      <vt:lpstr>Metaphor</vt:lpstr>
      <vt:lpstr>3. Your will be done</vt:lpstr>
      <vt:lpstr>The Lord’s prayer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Basics</dc:title>
  <dc:creator>Judy Fentress-Williams</dc:creator>
  <cp:lastModifiedBy>Judy Fentress-Williams</cp:lastModifiedBy>
  <cp:revision>46</cp:revision>
  <cp:lastPrinted>2020-01-14T23:06:48Z</cp:lastPrinted>
  <dcterms:created xsi:type="dcterms:W3CDTF">2019-04-09T18:38:23Z</dcterms:created>
  <dcterms:modified xsi:type="dcterms:W3CDTF">2020-01-14T23:15:54Z</dcterms:modified>
</cp:coreProperties>
</file>