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30"/>
  </p:notesMasterIdLst>
  <p:handoutMasterIdLst>
    <p:handoutMasterId r:id="rId31"/>
  </p:handoutMasterIdLst>
  <p:sldIdLst>
    <p:sldId id="256" r:id="rId5"/>
    <p:sldId id="280" r:id="rId6"/>
    <p:sldId id="299" r:id="rId7"/>
    <p:sldId id="282" r:id="rId8"/>
    <p:sldId id="314" r:id="rId9"/>
    <p:sldId id="315" r:id="rId10"/>
    <p:sldId id="316" r:id="rId11"/>
    <p:sldId id="317" r:id="rId12"/>
    <p:sldId id="318" r:id="rId13"/>
    <p:sldId id="300" r:id="rId14"/>
    <p:sldId id="307" r:id="rId15"/>
    <p:sldId id="301" r:id="rId16"/>
    <p:sldId id="302" r:id="rId17"/>
    <p:sldId id="303" r:id="rId18"/>
    <p:sldId id="304" r:id="rId19"/>
    <p:sldId id="305" r:id="rId20"/>
    <p:sldId id="306" r:id="rId21"/>
    <p:sldId id="273" r:id="rId22"/>
    <p:sldId id="308" r:id="rId23"/>
    <p:sldId id="310" r:id="rId24"/>
    <p:sldId id="311" r:id="rId25"/>
    <p:sldId id="312" r:id="rId26"/>
    <p:sldId id="313" r:id="rId27"/>
    <p:sldId id="319" r:id="rId28"/>
    <p:sldId id="309"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9535" autoAdjust="0"/>
  </p:normalViewPr>
  <p:slideViewPr>
    <p:cSldViewPr snapToGrid="0">
      <p:cViewPr varScale="1">
        <p:scale>
          <a:sx n="93" d="100"/>
          <a:sy n="93" d="100"/>
        </p:scale>
        <p:origin x="1232" y="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6080"/>
          </a:xfrm>
          <a:prstGeom prst="rect">
            <a:avLst/>
          </a:prstGeom>
        </p:spPr>
        <p:txBody>
          <a:bodyPr vert="horz" lIns="90590" tIns="45295" rIns="90590" bIns="45295" rtlCol="0"/>
          <a:lstStyle>
            <a:lvl1pPr algn="l">
              <a:defRPr sz="1200"/>
            </a:lvl1pPr>
          </a:lstStyle>
          <a:p>
            <a:endParaRPr lang="en-US" dirty="0"/>
          </a:p>
        </p:txBody>
      </p:sp>
      <p:sp>
        <p:nvSpPr>
          <p:cNvPr id="3" name="Date Placeholder 2"/>
          <p:cNvSpPr>
            <a:spLocks noGrp="1"/>
          </p:cNvSpPr>
          <p:nvPr>
            <p:ph type="dt" sz="quarter" idx="1"/>
          </p:nvPr>
        </p:nvSpPr>
        <p:spPr>
          <a:xfrm>
            <a:off x="3971619" y="0"/>
            <a:ext cx="3037212" cy="466080"/>
          </a:xfrm>
          <a:prstGeom prst="rect">
            <a:avLst/>
          </a:prstGeom>
        </p:spPr>
        <p:txBody>
          <a:bodyPr vert="horz" lIns="90590" tIns="45295" rIns="90590" bIns="45295" rtlCol="0"/>
          <a:lstStyle>
            <a:lvl1pPr algn="r">
              <a:defRPr sz="1200"/>
            </a:lvl1pPr>
          </a:lstStyle>
          <a:p>
            <a:fld id="{FDB89E66-FFF9-4C66-B845-1DF1AF0E4399}" type="datetimeFigureOut">
              <a:rPr lang="en-US" smtClean="0"/>
              <a:t>2/4/2020</a:t>
            </a:fld>
            <a:endParaRPr lang="en-US" dirty="0"/>
          </a:p>
        </p:txBody>
      </p:sp>
      <p:sp>
        <p:nvSpPr>
          <p:cNvPr id="4" name="Footer Placeholder 3"/>
          <p:cNvSpPr>
            <a:spLocks noGrp="1"/>
          </p:cNvSpPr>
          <p:nvPr>
            <p:ph type="ftr" sz="quarter" idx="2"/>
          </p:nvPr>
        </p:nvSpPr>
        <p:spPr>
          <a:xfrm>
            <a:off x="0" y="8830320"/>
            <a:ext cx="3037212" cy="466080"/>
          </a:xfrm>
          <a:prstGeom prst="rect">
            <a:avLst/>
          </a:prstGeom>
        </p:spPr>
        <p:txBody>
          <a:bodyPr vert="horz" lIns="90590" tIns="45295" rIns="90590" bIns="4529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619" y="8830320"/>
            <a:ext cx="3037212" cy="466080"/>
          </a:xfrm>
          <a:prstGeom prst="rect">
            <a:avLst/>
          </a:prstGeom>
        </p:spPr>
        <p:txBody>
          <a:bodyPr vert="horz" lIns="90590" tIns="45295" rIns="90590" bIns="45295" rtlCol="0" anchor="b"/>
          <a:lstStyle>
            <a:lvl1pPr algn="r">
              <a:defRPr sz="1200"/>
            </a:lvl1pPr>
          </a:lstStyle>
          <a:p>
            <a:fld id="{9AFFAE80-559B-4408-8888-21F99929B7D7}" type="slidenum">
              <a:rPr lang="en-US" smtClean="0"/>
              <a:t>‹#›</a:t>
            </a:fld>
            <a:endParaRPr lang="en-US" dirty="0"/>
          </a:p>
        </p:txBody>
      </p:sp>
    </p:spTree>
    <p:extLst>
      <p:ext uri="{BB962C8B-B14F-4D97-AF65-F5344CB8AC3E}">
        <p14:creationId xmlns:p14="http://schemas.microsoft.com/office/powerpoint/2010/main" val="169181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1"/>
            <a:ext cx="3038475" cy="466725"/>
          </a:xfrm>
          <a:prstGeom prst="rect">
            <a:avLst/>
          </a:prstGeom>
        </p:spPr>
        <p:txBody>
          <a:bodyPr vert="horz" lIns="91440" tIns="45720" rIns="91440" bIns="45720" rtlCol="0"/>
          <a:lstStyle>
            <a:lvl1pPr algn="r">
              <a:defRPr sz="1200"/>
            </a:lvl1pPr>
          </a:lstStyle>
          <a:p>
            <a:fld id="{C2E70922-21FC-45F7-8DC1-66CE674FAE12}" type="datetimeFigureOut">
              <a:rPr lang="en-US" smtClean="0"/>
              <a:t>2/4/2020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6"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6"/>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lIns="91440" tIns="45720" rIns="91440" bIns="45720" rtlCol="0" anchor="b"/>
          <a:lstStyle>
            <a:lvl1pPr algn="r">
              <a:defRPr sz="1200"/>
            </a:lvl1pPr>
          </a:lstStyle>
          <a:p>
            <a:fld id="{D05E42AB-8EC9-48AE-8085-10F4573A37E3}" type="slidenum">
              <a:rPr lang="en-US" smtClean="0"/>
              <a:t>‹#›</a:t>
            </a:fld>
            <a:endParaRPr lang="en-US"/>
          </a:p>
        </p:txBody>
      </p:sp>
    </p:spTree>
    <p:extLst>
      <p:ext uri="{BB962C8B-B14F-4D97-AF65-F5344CB8AC3E}">
        <p14:creationId xmlns:p14="http://schemas.microsoft.com/office/powerpoint/2010/main" val="3045316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D05E42AB-8EC9-48AE-8085-10F4573A37E3}" type="slidenum">
              <a:rPr lang="en-US" smtClean="0"/>
              <a:t>1</a:t>
            </a:fld>
            <a:endParaRPr lang="en-US"/>
          </a:p>
        </p:txBody>
      </p:sp>
    </p:spTree>
    <p:extLst>
      <p:ext uri="{BB962C8B-B14F-4D97-AF65-F5344CB8AC3E}">
        <p14:creationId xmlns:p14="http://schemas.microsoft.com/office/powerpoint/2010/main" val="2211268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23</a:t>
            </a:fld>
            <a:endParaRPr lang="en-US"/>
          </a:p>
        </p:txBody>
      </p:sp>
    </p:spTree>
    <p:extLst>
      <p:ext uri="{BB962C8B-B14F-4D97-AF65-F5344CB8AC3E}">
        <p14:creationId xmlns:p14="http://schemas.microsoft.com/office/powerpoint/2010/main" val="345428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24</a:t>
            </a:fld>
            <a:endParaRPr lang="en-US"/>
          </a:p>
        </p:txBody>
      </p:sp>
    </p:spTree>
    <p:extLst>
      <p:ext uri="{BB962C8B-B14F-4D97-AF65-F5344CB8AC3E}">
        <p14:creationId xmlns:p14="http://schemas.microsoft.com/office/powerpoint/2010/main" val="288652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2</a:t>
            </a:fld>
            <a:endParaRPr lang="en-US"/>
          </a:p>
        </p:txBody>
      </p:sp>
    </p:spTree>
    <p:extLst>
      <p:ext uri="{BB962C8B-B14F-4D97-AF65-F5344CB8AC3E}">
        <p14:creationId xmlns:p14="http://schemas.microsoft.com/office/powerpoint/2010/main" val="580521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85850" lvl="2"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4</a:t>
            </a:fld>
            <a:endParaRPr lang="en-US"/>
          </a:p>
        </p:txBody>
      </p:sp>
    </p:spTree>
    <p:extLst>
      <p:ext uri="{BB962C8B-B14F-4D97-AF65-F5344CB8AC3E}">
        <p14:creationId xmlns:p14="http://schemas.microsoft.com/office/powerpoint/2010/main" val="2906742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85850" lvl="2"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9</a:t>
            </a:fld>
            <a:endParaRPr lang="en-US"/>
          </a:p>
        </p:txBody>
      </p:sp>
    </p:spTree>
    <p:extLst>
      <p:ext uri="{BB962C8B-B14F-4D97-AF65-F5344CB8AC3E}">
        <p14:creationId xmlns:p14="http://schemas.microsoft.com/office/powerpoint/2010/main" val="1496641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18</a:t>
            </a:fld>
            <a:endParaRPr lang="en-US"/>
          </a:p>
        </p:txBody>
      </p:sp>
    </p:spTree>
    <p:extLst>
      <p:ext uri="{BB962C8B-B14F-4D97-AF65-F5344CB8AC3E}">
        <p14:creationId xmlns:p14="http://schemas.microsoft.com/office/powerpoint/2010/main" val="2165197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19</a:t>
            </a:fld>
            <a:endParaRPr lang="en-US"/>
          </a:p>
        </p:txBody>
      </p:sp>
    </p:spTree>
    <p:extLst>
      <p:ext uri="{BB962C8B-B14F-4D97-AF65-F5344CB8AC3E}">
        <p14:creationId xmlns:p14="http://schemas.microsoft.com/office/powerpoint/2010/main" val="3141099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20</a:t>
            </a:fld>
            <a:endParaRPr lang="en-US"/>
          </a:p>
        </p:txBody>
      </p:sp>
    </p:spTree>
    <p:extLst>
      <p:ext uri="{BB962C8B-B14F-4D97-AF65-F5344CB8AC3E}">
        <p14:creationId xmlns:p14="http://schemas.microsoft.com/office/powerpoint/2010/main" val="4102951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21</a:t>
            </a:fld>
            <a:endParaRPr lang="en-US"/>
          </a:p>
        </p:txBody>
      </p:sp>
    </p:spTree>
    <p:extLst>
      <p:ext uri="{BB962C8B-B14F-4D97-AF65-F5344CB8AC3E}">
        <p14:creationId xmlns:p14="http://schemas.microsoft.com/office/powerpoint/2010/main" val="2526567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42AB-8EC9-48AE-8085-10F4573A37E3}" type="slidenum">
              <a:rPr lang="en-US" smtClean="0"/>
              <a:t>22</a:t>
            </a:fld>
            <a:endParaRPr lang="en-US"/>
          </a:p>
        </p:txBody>
      </p:sp>
    </p:spTree>
    <p:extLst>
      <p:ext uri="{BB962C8B-B14F-4D97-AF65-F5344CB8AC3E}">
        <p14:creationId xmlns:p14="http://schemas.microsoft.com/office/powerpoint/2010/main" val="170867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124041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98202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168647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2246532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72153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346599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229448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969044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234858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188031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D40DE9-B1CF-4E55-8EA3-5F7B5D0128D3}" type="datetimeFigureOut">
              <a:rPr lang="en-US" smtClean="0"/>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dirty="0"/>
          </a:p>
        </p:txBody>
      </p:sp>
    </p:spTree>
    <p:extLst>
      <p:ext uri="{BB962C8B-B14F-4D97-AF65-F5344CB8AC3E}">
        <p14:creationId xmlns:p14="http://schemas.microsoft.com/office/powerpoint/2010/main" val="7875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40DE9-B1CF-4E55-8EA3-5F7B5D0128D3}" type="datetimeFigureOut">
              <a:rPr lang="en-US" smtClean="0"/>
              <a:t>2/4/2020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0ABE3-E195-4568-8402-6D25221F6445}" type="slidenum">
              <a:rPr lang="en-US" smtClean="0"/>
              <a:t>‹#›</a:t>
            </a:fld>
            <a:endParaRPr lang="en-US" dirty="0"/>
          </a:p>
        </p:txBody>
      </p:sp>
    </p:spTree>
    <p:extLst>
      <p:ext uri="{BB962C8B-B14F-4D97-AF65-F5344CB8AC3E}">
        <p14:creationId xmlns:p14="http://schemas.microsoft.com/office/powerpoint/2010/main" val="3666177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lnSpc>
          <a:spcPct val="90000"/>
        </a:lnSpc>
        <a:spcBef>
          <a:spcPct val="0"/>
        </a:spcBef>
        <a:buNone/>
        <a:defRPr sz="6000" kern="1200">
          <a:solidFill>
            <a:srgbClr val="800000"/>
          </a:solidFill>
          <a:latin typeface="Cambria"/>
          <a:ea typeface="+mj-ea"/>
          <a:cs typeface="Cambria"/>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a:ea typeface="+mn-ea"/>
          <a:cs typeface="Cambria"/>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a:ea typeface="+mn-ea"/>
          <a:cs typeface="Cambria"/>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a:ea typeface="+mn-ea"/>
          <a:cs typeface="Cambria"/>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a:ea typeface="+mn-ea"/>
          <a:cs typeface="Cambria"/>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a:ea typeface="+mn-ea"/>
          <a:cs typeface="Cambri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5901" y="3628943"/>
            <a:ext cx="11756419" cy="1807779"/>
          </a:xfrm>
        </p:spPr>
        <p:txBody>
          <a:bodyPr>
            <a:noAutofit/>
          </a:bodyPr>
          <a:lstStyle/>
          <a:p>
            <a:r>
              <a:rPr lang="en-US" sz="11500" dirty="0" smtClean="0">
                <a:latin typeface="Cambria" panose="02040503050406030204" pitchFamily="18" charset="0"/>
              </a:rPr>
              <a:t>Teach Us How to Pray</a:t>
            </a:r>
            <a:endParaRPr lang="en-US" sz="11500" dirty="0">
              <a:solidFill>
                <a:srgbClr val="800000"/>
              </a:solidFill>
              <a:latin typeface="Cambria" panose="02040503050406030204" pitchFamily="18" charset="0"/>
            </a:endParaRPr>
          </a:p>
        </p:txBody>
      </p:sp>
      <p:sp>
        <p:nvSpPr>
          <p:cNvPr id="3" name="Subtitle 2"/>
          <p:cNvSpPr>
            <a:spLocks noGrp="1"/>
          </p:cNvSpPr>
          <p:nvPr>
            <p:ph type="subTitle" idx="1"/>
          </p:nvPr>
        </p:nvSpPr>
        <p:spPr>
          <a:xfrm>
            <a:off x="6894097" y="5242697"/>
            <a:ext cx="5696681" cy="1090202"/>
          </a:xfrm>
        </p:spPr>
        <p:txBody>
          <a:bodyPr>
            <a:noAutofit/>
          </a:bodyPr>
          <a:lstStyle/>
          <a:p>
            <a:r>
              <a:rPr lang="en-US" sz="3200" dirty="0" smtClean="0">
                <a:latin typeface="Cambria" panose="02040503050406030204" pitchFamily="18" charset="0"/>
              </a:rPr>
              <a:t>The Lord’s Prayer Part </a:t>
            </a:r>
            <a:r>
              <a:rPr lang="en-US" sz="3200" dirty="0" smtClean="0">
                <a:latin typeface="Cambria" panose="02040503050406030204" pitchFamily="18" charset="0"/>
              </a:rPr>
              <a:t>III</a:t>
            </a:r>
            <a:endParaRPr lang="en-US" sz="3200" dirty="0">
              <a:latin typeface="Cambria" panose="02040503050406030204" pitchFamily="18" charset="0"/>
            </a:endParaRPr>
          </a:p>
        </p:txBody>
      </p:sp>
    </p:spTree>
    <p:extLst>
      <p:ext uri="{BB962C8B-B14F-4D97-AF65-F5344CB8AC3E}">
        <p14:creationId xmlns:p14="http://schemas.microsoft.com/office/powerpoint/2010/main" val="373410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5657"/>
            <a:ext cx="10677740" cy="3196962"/>
          </a:xfrm>
        </p:spPr>
        <p:txBody>
          <a:bodyPr>
            <a:normAutofit/>
          </a:bodyPr>
          <a:lstStyle/>
          <a:p>
            <a:r>
              <a:rPr lang="en-US" dirty="0" smtClean="0"/>
              <a:t>How do you interpret a test or trial?</a:t>
            </a:r>
            <a:endParaRPr lang="en-US" dirty="0"/>
          </a:p>
        </p:txBody>
      </p:sp>
    </p:spTree>
    <p:extLst>
      <p:ext uri="{BB962C8B-B14F-4D97-AF65-F5344CB8AC3E}">
        <p14:creationId xmlns:p14="http://schemas.microsoft.com/office/powerpoint/2010/main" val="151508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77740" cy="1325563"/>
          </a:xfrm>
        </p:spPr>
        <p:txBody>
          <a:bodyPr>
            <a:normAutofit fontScale="90000"/>
          </a:bodyPr>
          <a:lstStyle/>
          <a:p>
            <a:r>
              <a:rPr lang="en-US" dirty="0" smtClean="0"/>
              <a:t>How do you interpret a test or trial?</a:t>
            </a:r>
            <a:endParaRPr lang="en-US" dirty="0"/>
          </a:p>
        </p:txBody>
      </p:sp>
      <p:sp>
        <p:nvSpPr>
          <p:cNvPr id="3" name="Content Placeholder 2"/>
          <p:cNvSpPr>
            <a:spLocks noGrp="1"/>
          </p:cNvSpPr>
          <p:nvPr>
            <p:ph idx="1"/>
          </p:nvPr>
        </p:nvSpPr>
        <p:spPr/>
        <p:txBody>
          <a:bodyPr/>
          <a:lstStyle/>
          <a:p>
            <a:r>
              <a:rPr lang="en-US" dirty="0" smtClean="0"/>
              <a:t>Something neutral = clinical trial or experiment</a:t>
            </a:r>
          </a:p>
          <a:p>
            <a:r>
              <a:rPr lang="en-US" dirty="0" smtClean="0"/>
              <a:t>Something positive = a discovery of something’s strength or effectiveness</a:t>
            </a:r>
          </a:p>
          <a:p>
            <a:r>
              <a:rPr lang="en-US" dirty="0" smtClean="0"/>
              <a:t>Something negative = an academic examination or legal action in court</a:t>
            </a:r>
            <a:endParaRPr lang="en-US" dirty="0"/>
          </a:p>
        </p:txBody>
      </p:sp>
    </p:spTree>
    <p:extLst>
      <p:ext uri="{BB962C8B-B14F-4D97-AF65-F5344CB8AC3E}">
        <p14:creationId xmlns:p14="http://schemas.microsoft.com/office/powerpoint/2010/main" val="2254112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Interpretations of Test/Trial</a:t>
            </a:r>
            <a:endParaRPr lang="en-US" dirty="0"/>
          </a:p>
        </p:txBody>
      </p:sp>
      <p:sp>
        <p:nvSpPr>
          <p:cNvPr id="3" name="Content Placeholder 2"/>
          <p:cNvSpPr>
            <a:spLocks noGrp="1"/>
          </p:cNvSpPr>
          <p:nvPr>
            <p:ph idx="1"/>
          </p:nvPr>
        </p:nvSpPr>
        <p:spPr/>
        <p:txBody>
          <a:bodyPr/>
          <a:lstStyle/>
          <a:p>
            <a:pPr marL="0" indent="0">
              <a:buNone/>
            </a:pPr>
            <a:r>
              <a:rPr lang="en-US" dirty="0" smtClean="0"/>
              <a:t>Deuteronomy 8:2,5</a:t>
            </a:r>
          </a:p>
          <a:p>
            <a:pPr marL="0" indent="0">
              <a:buNone/>
            </a:pPr>
            <a:endParaRPr lang="en-US" dirty="0" smtClean="0"/>
          </a:p>
          <a:p>
            <a:pPr marL="0" indent="0">
              <a:buNone/>
            </a:pPr>
            <a:r>
              <a:rPr lang="en-US" dirty="0" smtClean="0"/>
              <a:t>“Remember </a:t>
            </a:r>
            <a:r>
              <a:rPr lang="en-US" dirty="0"/>
              <a:t>the long way that the </a:t>
            </a:r>
            <a:r>
              <a:rPr lang="en-US" cap="small" dirty="0"/>
              <a:t>Lord</a:t>
            </a:r>
            <a:r>
              <a:rPr lang="en-US" dirty="0"/>
              <a:t> your God has led you these forty years in the wilderness, in order to humble you, testing you to know what was in your heart, whether or not you would keep his </a:t>
            </a:r>
            <a:r>
              <a:rPr lang="en-US" dirty="0" smtClean="0"/>
              <a:t>commandments…</a:t>
            </a:r>
            <a:r>
              <a:rPr lang="en-US" dirty="0"/>
              <a:t>Know then in your heart that as a parent disciplines a child so the </a:t>
            </a:r>
            <a:r>
              <a:rPr lang="en-US" cap="small" dirty="0"/>
              <a:t>Lord</a:t>
            </a:r>
            <a:r>
              <a:rPr lang="en-US" dirty="0"/>
              <a:t> your God disciplines </a:t>
            </a:r>
            <a:r>
              <a:rPr lang="en-US" dirty="0" smtClean="0"/>
              <a:t>you.”</a:t>
            </a:r>
            <a:endParaRPr lang="en-US" dirty="0"/>
          </a:p>
        </p:txBody>
      </p:sp>
    </p:spTree>
    <p:extLst>
      <p:ext uri="{BB962C8B-B14F-4D97-AF65-F5344CB8AC3E}">
        <p14:creationId xmlns:p14="http://schemas.microsoft.com/office/powerpoint/2010/main" val="3288971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Interpretations of Test/Trial</a:t>
            </a:r>
            <a:endParaRPr lang="en-US" dirty="0"/>
          </a:p>
        </p:txBody>
      </p:sp>
      <p:sp>
        <p:nvSpPr>
          <p:cNvPr id="3" name="Content Placeholder 2"/>
          <p:cNvSpPr>
            <a:spLocks noGrp="1"/>
          </p:cNvSpPr>
          <p:nvPr>
            <p:ph idx="1"/>
          </p:nvPr>
        </p:nvSpPr>
        <p:spPr/>
        <p:txBody>
          <a:bodyPr/>
          <a:lstStyle/>
          <a:p>
            <a:pPr marL="0" indent="0">
              <a:buNone/>
            </a:pPr>
            <a:r>
              <a:rPr lang="en-US" dirty="0" smtClean="0"/>
              <a:t>Psalm 26:2-3</a:t>
            </a:r>
          </a:p>
          <a:p>
            <a:pPr marL="0" indent="0">
              <a:buNone/>
            </a:pPr>
            <a:endParaRPr lang="en-US" dirty="0" smtClean="0"/>
          </a:p>
          <a:p>
            <a:pPr marL="0" indent="0">
              <a:buNone/>
            </a:pPr>
            <a:r>
              <a:rPr lang="en-US" dirty="0" smtClean="0">
                <a:solidFill>
                  <a:srgbClr val="000000"/>
                </a:solidFill>
                <a:latin typeface="Cambria" panose="02040503050406030204" pitchFamily="18" charset="0"/>
              </a:rPr>
              <a:t>“Prove </a:t>
            </a:r>
            <a:r>
              <a:rPr lang="en-US" dirty="0">
                <a:solidFill>
                  <a:srgbClr val="000000"/>
                </a:solidFill>
                <a:latin typeface="Cambria" panose="02040503050406030204" pitchFamily="18" charset="0"/>
              </a:rPr>
              <a:t>me, O </a:t>
            </a:r>
            <a:r>
              <a:rPr lang="en-US" cap="small" dirty="0">
                <a:solidFill>
                  <a:srgbClr val="000000"/>
                </a:solidFill>
                <a:latin typeface="Cambria" panose="02040503050406030204" pitchFamily="18" charset="0"/>
              </a:rPr>
              <a:t>Lord</a:t>
            </a:r>
            <a:r>
              <a:rPr lang="en-US" dirty="0">
                <a:solidFill>
                  <a:srgbClr val="000000"/>
                </a:solidFill>
                <a:latin typeface="Cambria" panose="02040503050406030204" pitchFamily="18" charset="0"/>
              </a:rPr>
              <a:t>, and try me;</a:t>
            </a:r>
            <a:r>
              <a:rPr lang="en-US" dirty="0">
                <a:latin typeface="Cambria" panose="02040503050406030204" pitchFamily="18" charset="0"/>
              </a:rPr>
              <a:t/>
            </a:r>
            <a:br>
              <a:rPr lang="en-US" dirty="0">
                <a:latin typeface="Cambria" panose="02040503050406030204" pitchFamily="18" charset="0"/>
              </a:rPr>
            </a:br>
            <a:r>
              <a:rPr lang="en-US" dirty="0">
                <a:solidFill>
                  <a:srgbClr val="000000"/>
                </a:solidFill>
                <a:latin typeface="Cambria" panose="02040503050406030204" pitchFamily="18" charset="0"/>
              </a:rPr>
              <a:t>    test my heart and mind.</a:t>
            </a:r>
            <a:r>
              <a:rPr lang="en-US" dirty="0">
                <a:latin typeface="Cambria" panose="02040503050406030204" pitchFamily="18" charset="0"/>
              </a:rPr>
              <a:t/>
            </a:r>
            <a:br>
              <a:rPr lang="en-US" dirty="0">
                <a:latin typeface="Cambria" panose="02040503050406030204" pitchFamily="18" charset="0"/>
              </a:rPr>
            </a:br>
            <a:r>
              <a:rPr lang="en-US" dirty="0" smtClean="0">
                <a:solidFill>
                  <a:srgbClr val="000000"/>
                </a:solidFill>
                <a:latin typeface="Cambria" panose="02040503050406030204" pitchFamily="18" charset="0"/>
              </a:rPr>
              <a:t>For </a:t>
            </a:r>
            <a:r>
              <a:rPr lang="en-US" dirty="0">
                <a:solidFill>
                  <a:srgbClr val="000000"/>
                </a:solidFill>
                <a:latin typeface="Cambria" panose="02040503050406030204" pitchFamily="18" charset="0"/>
              </a:rPr>
              <a:t>your steadfast love is before my eyes,</a:t>
            </a:r>
            <a:r>
              <a:rPr lang="en-US" dirty="0">
                <a:latin typeface="Cambria" panose="02040503050406030204" pitchFamily="18" charset="0"/>
              </a:rPr>
              <a:t/>
            </a:r>
            <a:br>
              <a:rPr lang="en-US" dirty="0">
                <a:latin typeface="Cambria" panose="02040503050406030204" pitchFamily="18" charset="0"/>
              </a:rPr>
            </a:br>
            <a:r>
              <a:rPr lang="en-US" dirty="0">
                <a:solidFill>
                  <a:srgbClr val="000000"/>
                </a:solidFill>
                <a:latin typeface="Cambria" panose="02040503050406030204" pitchFamily="18" charset="0"/>
              </a:rPr>
              <a:t>    and I walk in faithfulness to </a:t>
            </a:r>
            <a:r>
              <a:rPr lang="en-US" dirty="0" smtClean="0">
                <a:solidFill>
                  <a:srgbClr val="000000"/>
                </a:solidFill>
                <a:latin typeface="Cambria" panose="02040503050406030204" pitchFamily="18" charset="0"/>
              </a:rPr>
              <a:t>you.”</a:t>
            </a:r>
            <a:endParaRPr lang="en-US" dirty="0">
              <a:latin typeface="Cambria" panose="02040503050406030204" pitchFamily="18" charset="0"/>
            </a:endParaRPr>
          </a:p>
        </p:txBody>
      </p:sp>
    </p:spTree>
    <p:extLst>
      <p:ext uri="{BB962C8B-B14F-4D97-AF65-F5344CB8AC3E}">
        <p14:creationId xmlns:p14="http://schemas.microsoft.com/office/powerpoint/2010/main" val="3243269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Interpretations of Test/Trial</a:t>
            </a:r>
            <a:endParaRPr lang="en-US" dirty="0"/>
          </a:p>
        </p:txBody>
      </p:sp>
      <p:sp>
        <p:nvSpPr>
          <p:cNvPr id="3" name="Content Placeholder 2"/>
          <p:cNvSpPr>
            <a:spLocks noGrp="1"/>
          </p:cNvSpPr>
          <p:nvPr>
            <p:ph idx="1"/>
          </p:nvPr>
        </p:nvSpPr>
        <p:spPr/>
        <p:txBody>
          <a:bodyPr/>
          <a:lstStyle/>
          <a:p>
            <a:pPr marL="0" indent="0">
              <a:buNone/>
            </a:pPr>
            <a:r>
              <a:rPr lang="en-US" dirty="0" smtClean="0"/>
              <a:t>James 1:2-4</a:t>
            </a:r>
          </a:p>
          <a:p>
            <a:pPr marL="0" indent="0">
              <a:buNone/>
            </a:pPr>
            <a:endParaRPr lang="en-US" dirty="0" smtClean="0"/>
          </a:p>
          <a:p>
            <a:pPr marL="0" indent="0">
              <a:buNone/>
            </a:pPr>
            <a:r>
              <a:rPr lang="en-US" dirty="0" smtClean="0"/>
              <a:t>“My </a:t>
            </a:r>
            <a:r>
              <a:rPr lang="en-US" dirty="0"/>
              <a:t>brothers and sisters</a:t>
            </a:r>
            <a:r>
              <a:rPr lang="en-US" dirty="0" smtClean="0"/>
              <a:t>,</a:t>
            </a:r>
            <a:r>
              <a:rPr lang="en-US" dirty="0"/>
              <a:t> whenever you face trials of any kind, consider it nothing but joy, </a:t>
            </a:r>
            <a:r>
              <a:rPr lang="en-US" b="1" baseline="30000" dirty="0"/>
              <a:t>3 </a:t>
            </a:r>
            <a:r>
              <a:rPr lang="en-US" dirty="0"/>
              <a:t>because you know that the testing of your faith produces endurance; </a:t>
            </a:r>
            <a:r>
              <a:rPr lang="en-US" b="1" baseline="30000" dirty="0"/>
              <a:t>4 </a:t>
            </a:r>
            <a:r>
              <a:rPr lang="en-US" dirty="0"/>
              <a:t>and let endurance have its full effect, so that you may be mature and complete, lacking in nothing</a:t>
            </a:r>
            <a:r>
              <a:rPr lang="en-US" dirty="0" smtClean="0"/>
              <a:t>.”</a:t>
            </a:r>
            <a:endParaRPr lang="en-US" dirty="0">
              <a:latin typeface="Cambria" panose="02040503050406030204" pitchFamily="18" charset="0"/>
            </a:endParaRPr>
          </a:p>
        </p:txBody>
      </p:sp>
    </p:spTree>
    <p:extLst>
      <p:ext uri="{BB962C8B-B14F-4D97-AF65-F5344CB8AC3E}">
        <p14:creationId xmlns:p14="http://schemas.microsoft.com/office/powerpoint/2010/main" val="195953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Interpretations of Test/Trial</a:t>
            </a:r>
            <a:endParaRPr lang="en-US" dirty="0"/>
          </a:p>
        </p:txBody>
      </p:sp>
      <p:sp>
        <p:nvSpPr>
          <p:cNvPr id="3" name="Content Placeholder 2"/>
          <p:cNvSpPr>
            <a:spLocks noGrp="1"/>
          </p:cNvSpPr>
          <p:nvPr>
            <p:ph idx="1"/>
          </p:nvPr>
        </p:nvSpPr>
        <p:spPr/>
        <p:txBody>
          <a:bodyPr/>
          <a:lstStyle/>
          <a:p>
            <a:pPr marL="0" indent="0">
              <a:buNone/>
            </a:pPr>
            <a:r>
              <a:rPr lang="en-US" dirty="0" smtClean="0"/>
              <a:t>1 Peter 1:6-7</a:t>
            </a:r>
          </a:p>
          <a:p>
            <a:pPr marL="0" indent="0">
              <a:buNone/>
            </a:pPr>
            <a:endParaRPr lang="en-US" dirty="0" smtClean="0"/>
          </a:p>
          <a:p>
            <a:pPr marL="0" indent="0">
              <a:buNone/>
            </a:pPr>
            <a:r>
              <a:rPr lang="en-US" dirty="0" smtClean="0"/>
              <a:t>“</a:t>
            </a:r>
            <a:r>
              <a:rPr lang="en-US" dirty="0"/>
              <a:t>In this you rejoice</a:t>
            </a:r>
            <a:r>
              <a:rPr lang="en-US" dirty="0" smtClean="0"/>
              <a:t>,</a:t>
            </a:r>
            <a:r>
              <a:rPr lang="en-US" dirty="0"/>
              <a:t> even if now for a little while you have had to suffer various trials, </a:t>
            </a:r>
            <a:r>
              <a:rPr lang="en-US" b="1" baseline="30000" dirty="0"/>
              <a:t>7 </a:t>
            </a:r>
            <a:r>
              <a:rPr lang="en-US" dirty="0"/>
              <a:t>so that the genuineness of your faith—being more precious than gold that, though perishable, is tested by fire—may be found to result in praise and glory and honor when Jesus Christ is revealed</a:t>
            </a:r>
            <a:r>
              <a:rPr lang="en-US" dirty="0" smtClean="0"/>
              <a:t>.”</a:t>
            </a:r>
            <a:endParaRPr lang="en-US" dirty="0">
              <a:latin typeface="Cambria" panose="02040503050406030204" pitchFamily="18" charset="0"/>
            </a:endParaRPr>
          </a:p>
        </p:txBody>
      </p:sp>
    </p:spTree>
    <p:extLst>
      <p:ext uri="{BB962C8B-B14F-4D97-AF65-F5344CB8AC3E}">
        <p14:creationId xmlns:p14="http://schemas.microsoft.com/office/powerpoint/2010/main" val="3366185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Interpretations of Test/Trial</a:t>
            </a:r>
            <a:endParaRPr lang="en-US" dirty="0"/>
          </a:p>
        </p:txBody>
      </p:sp>
      <p:sp>
        <p:nvSpPr>
          <p:cNvPr id="3" name="Content Placeholder 2"/>
          <p:cNvSpPr>
            <a:spLocks noGrp="1"/>
          </p:cNvSpPr>
          <p:nvPr>
            <p:ph idx="1"/>
          </p:nvPr>
        </p:nvSpPr>
        <p:spPr/>
        <p:txBody>
          <a:bodyPr/>
          <a:lstStyle/>
          <a:p>
            <a:pPr marL="0" indent="0">
              <a:buNone/>
            </a:pPr>
            <a:r>
              <a:rPr lang="en-US" dirty="0" smtClean="0"/>
              <a:t>Matthew 4:1</a:t>
            </a:r>
          </a:p>
          <a:p>
            <a:pPr marL="0" indent="0">
              <a:buNone/>
            </a:pPr>
            <a:endParaRPr lang="en-US" dirty="0" smtClean="0"/>
          </a:p>
          <a:p>
            <a:pPr marL="0" indent="0">
              <a:buNone/>
            </a:pPr>
            <a:r>
              <a:rPr lang="en-US" dirty="0" smtClean="0"/>
              <a:t>“</a:t>
            </a:r>
            <a:r>
              <a:rPr lang="en-US" dirty="0"/>
              <a:t>Then Jesus was led up by the Spirit into the wilderness to be tempted by the devil</a:t>
            </a:r>
            <a:r>
              <a:rPr lang="en-US" dirty="0" smtClean="0"/>
              <a:t>.”</a:t>
            </a:r>
            <a:endParaRPr lang="en-US" dirty="0">
              <a:latin typeface="Cambria" panose="02040503050406030204" pitchFamily="18" charset="0"/>
            </a:endParaRPr>
          </a:p>
        </p:txBody>
      </p:sp>
    </p:spTree>
    <p:extLst>
      <p:ext uri="{BB962C8B-B14F-4D97-AF65-F5344CB8AC3E}">
        <p14:creationId xmlns:p14="http://schemas.microsoft.com/office/powerpoint/2010/main" val="101769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 Interpretations of Test/Trial</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Jesus faces the trial so that we wouldn’t have to</a:t>
            </a:r>
          </a:p>
          <a:p>
            <a:r>
              <a:rPr lang="en-US" dirty="0" smtClean="0"/>
              <a:t>Time of trial refers to apocalyptic thought</a:t>
            </a:r>
          </a:p>
          <a:p>
            <a:r>
              <a:rPr lang="en-US" dirty="0" smtClean="0"/>
              <a:t>Temptation is a result of our own desire, not God’s leading</a:t>
            </a:r>
          </a:p>
        </p:txBody>
      </p:sp>
    </p:spTree>
    <p:extLst>
      <p:ext uri="{BB962C8B-B14F-4D97-AF65-F5344CB8AC3E}">
        <p14:creationId xmlns:p14="http://schemas.microsoft.com/office/powerpoint/2010/main" val="3177861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Comparison </a:t>
            </a:r>
            <a:endParaRPr lang="en-US" dirty="0"/>
          </a:p>
        </p:txBody>
      </p:sp>
      <p:sp>
        <p:nvSpPr>
          <p:cNvPr id="4" name="Text Placeholder 3"/>
          <p:cNvSpPr>
            <a:spLocks noGrp="1"/>
          </p:cNvSpPr>
          <p:nvPr>
            <p:ph type="body" idx="1"/>
          </p:nvPr>
        </p:nvSpPr>
        <p:spPr/>
        <p:txBody>
          <a:bodyPr/>
          <a:lstStyle/>
          <a:p>
            <a:r>
              <a:rPr lang="en-US" dirty="0"/>
              <a:t>Matthew </a:t>
            </a:r>
            <a:r>
              <a:rPr lang="en-US" dirty="0" smtClean="0"/>
              <a:t>6:13</a:t>
            </a:r>
            <a:r>
              <a:rPr lang="en-US" dirty="0"/>
              <a:t> </a:t>
            </a:r>
            <a:r>
              <a:rPr lang="en-US" dirty="0" smtClean="0"/>
              <a:t>(NRSV)</a:t>
            </a:r>
            <a:endParaRPr lang="en-US" dirty="0"/>
          </a:p>
          <a:p>
            <a:endParaRPr lang="en-US" dirty="0"/>
          </a:p>
        </p:txBody>
      </p:sp>
      <p:sp>
        <p:nvSpPr>
          <p:cNvPr id="5" name="Content Placeholder 4"/>
          <p:cNvSpPr>
            <a:spLocks noGrp="1"/>
          </p:cNvSpPr>
          <p:nvPr>
            <p:ph sz="half" idx="2"/>
          </p:nvPr>
        </p:nvSpPr>
        <p:spPr/>
        <p:txBody>
          <a:bodyPr/>
          <a:lstStyle/>
          <a:p>
            <a:r>
              <a:rPr lang="en-US" b="1" baseline="30000" dirty="0" smtClean="0"/>
              <a:t>13</a:t>
            </a:r>
            <a:r>
              <a:rPr lang="en-US" b="1" baseline="30000" dirty="0"/>
              <a:t> </a:t>
            </a:r>
            <a:r>
              <a:rPr lang="en-US" dirty="0" smtClean="0"/>
              <a:t>And do not bring us to the time of trial, but rescue us from the evil one.</a:t>
            </a:r>
            <a:endParaRPr lang="en-US" dirty="0"/>
          </a:p>
          <a:p>
            <a:endParaRPr lang="en-US" dirty="0"/>
          </a:p>
        </p:txBody>
      </p:sp>
      <p:sp>
        <p:nvSpPr>
          <p:cNvPr id="6" name="Text Placeholder 5"/>
          <p:cNvSpPr>
            <a:spLocks noGrp="1"/>
          </p:cNvSpPr>
          <p:nvPr>
            <p:ph type="body" sz="quarter" idx="3"/>
          </p:nvPr>
        </p:nvSpPr>
        <p:spPr/>
        <p:txBody>
          <a:bodyPr/>
          <a:lstStyle/>
          <a:p>
            <a:r>
              <a:rPr lang="en-US" dirty="0" smtClean="0"/>
              <a:t>Luke </a:t>
            </a:r>
            <a:r>
              <a:rPr lang="en-US" dirty="0" smtClean="0"/>
              <a:t>11:4 (NRSV)</a:t>
            </a:r>
            <a:endParaRPr lang="en-US" dirty="0" smtClean="0"/>
          </a:p>
          <a:p>
            <a:endParaRPr lang="en-US" dirty="0"/>
          </a:p>
        </p:txBody>
      </p:sp>
      <p:sp>
        <p:nvSpPr>
          <p:cNvPr id="7" name="Content Placeholder 6"/>
          <p:cNvSpPr>
            <a:spLocks noGrp="1"/>
          </p:cNvSpPr>
          <p:nvPr>
            <p:ph sz="quarter" idx="4"/>
          </p:nvPr>
        </p:nvSpPr>
        <p:spPr/>
        <p:txBody>
          <a:bodyPr/>
          <a:lstStyle/>
          <a:p>
            <a:r>
              <a:rPr lang="en-US" b="1" baseline="30000" dirty="0"/>
              <a:t>4</a:t>
            </a:r>
            <a:r>
              <a:rPr lang="en-US" b="1" baseline="30000" dirty="0"/>
              <a:t> </a:t>
            </a:r>
            <a:r>
              <a:rPr lang="en-US" dirty="0" smtClean="0"/>
              <a:t>And do not bring us to the time of trial. </a:t>
            </a:r>
            <a:endParaRPr lang="en-US" dirty="0"/>
          </a:p>
        </p:txBody>
      </p:sp>
    </p:spTree>
    <p:extLst>
      <p:ext uri="{BB962C8B-B14F-4D97-AF65-F5344CB8AC3E}">
        <p14:creationId xmlns:p14="http://schemas.microsoft.com/office/powerpoint/2010/main" val="3906247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BUT</a:t>
            </a:r>
            <a:endParaRPr lang="en-US" i="1" dirty="0"/>
          </a:p>
        </p:txBody>
      </p:sp>
      <p:sp>
        <p:nvSpPr>
          <p:cNvPr id="3" name="Content Placeholder 2"/>
          <p:cNvSpPr>
            <a:spLocks noGrp="1"/>
          </p:cNvSpPr>
          <p:nvPr>
            <p:ph idx="1"/>
          </p:nvPr>
        </p:nvSpPr>
        <p:spPr/>
        <p:txBody>
          <a:bodyPr/>
          <a:lstStyle/>
          <a:p>
            <a:r>
              <a:rPr lang="en-US" dirty="0" smtClean="0"/>
              <a:t>Greek word: </a:t>
            </a:r>
            <a:r>
              <a:rPr lang="en-US" i="1" dirty="0" err="1" smtClean="0"/>
              <a:t>alla</a:t>
            </a:r>
            <a:endParaRPr lang="en-US" i="1" dirty="0" smtClean="0"/>
          </a:p>
          <a:p>
            <a:r>
              <a:rPr lang="en-US" dirty="0" smtClean="0"/>
              <a:t>Could simply paraphrase the clause just negated</a:t>
            </a:r>
          </a:p>
          <a:p>
            <a:pPr lvl="1"/>
            <a:r>
              <a:rPr lang="en-US" dirty="0" smtClean="0"/>
              <a:t>“Do not bring us, but lead us away”</a:t>
            </a:r>
          </a:p>
          <a:p>
            <a:r>
              <a:rPr lang="en-US" dirty="0" smtClean="0"/>
              <a:t>Or it clarifies that the trial could lead to a catastrophe that should not be attributed to God</a:t>
            </a:r>
          </a:p>
          <a:p>
            <a:pPr lvl="1"/>
            <a:r>
              <a:rPr lang="en-US" dirty="0" smtClean="0"/>
              <a:t>God is not connected to anything evil or worthless</a:t>
            </a:r>
          </a:p>
        </p:txBody>
      </p:sp>
    </p:spTree>
    <p:extLst>
      <p:ext uri="{BB962C8B-B14F-4D97-AF65-F5344CB8AC3E}">
        <p14:creationId xmlns:p14="http://schemas.microsoft.com/office/powerpoint/2010/main" val="220286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a:t>
            </a:r>
            <a:endParaRPr lang="en-US" dirty="0"/>
          </a:p>
        </p:txBody>
      </p:sp>
      <p:sp>
        <p:nvSpPr>
          <p:cNvPr id="3" name="Content Placeholder 2"/>
          <p:cNvSpPr>
            <a:spLocks noGrp="1"/>
          </p:cNvSpPr>
          <p:nvPr>
            <p:ph idx="1"/>
          </p:nvPr>
        </p:nvSpPr>
        <p:spPr>
          <a:xfrm>
            <a:off x="606971" y="1510535"/>
            <a:ext cx="11301249" cy="5216086"/>
          </a:xfrm>
        </p:spPr>
        <p:txBody>
          <a:bodyPr>
            <a:normAutofit/>
          </a:bodyPr>
          <a:lstStyle/>
          <a:p>
            <a:r>
              <a:rPr lang="en-US" dirty="0" smtClean="0"/>
              <a:t>Primary </a:t>
            </a:r>
            <a:r>
              <a:rPr lang="en-US" dirty="0"/>
              <a:t>speech – humans reaching out to God</a:t>
            </a:r>
          </a:p>
          <a:p>
            <a:r>
              <a:rPr lang="en-US" dirty="0"/>
              <a:t>Old as humanity itself</a:t>
            </a:r>
          </a:p>
          <a:p>
            <a:r>
              <a:rPr lang="en-US" dirty="0"/>
              <a:t>Takes many forms</a:t>
            </a:r>
          </a:p>
          <a:p>
            <a:endParaRPr lang="en-US" sz="2600" dirty="0"/>
          </a:p>
          <a:p>
            <a:pPr marL="0" indent="0">
              <a:buNone/>
            </a:pPr>
            <a:endParaRPr lang="en-US" dirty="0"/>
          </a:p>
        </p:txBody>
      </p:sp>
    </p:spTree>
    <p:extLst>
      <p:ext uri="{BB962C8B-B14F-4D97-AF65-F5344CB8AC3E}">
        <p14:creationId xmlns:p14="http://schemas.microsoft.com/office/powerpoint/2010/main" val="1250147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6382"/>
            <a:ext cx="10515600" cy="1325563"/>
          </a:xfrm>
        </p:spPr>
        <p:txBody>
          <a:bodyPr>
            <a:normAutofit fontScale="90000"/>
          </a:bodyPr>
          <a:lstStyle/>
          <a:p>
            <a:r>
              <a:rPr lang="en-US" dirty="0" smtClean="0"/>
              <a:t>Manifestations of Evil</a:t>
            </a:r>
            <a:br>
              <a:rPr lang="en-US" dirty="0" smtClean="0"/>
            </a:br>
            <a:r>
              <a:rPr lang="en-US" dirty="0" smtClean="0"/>
              <a:t>(intertwined)</a:t>
            </a:r>
            <a:endParaRPr lang="en-US" dirty="0"/>
          </a:p>
        </p:txBody>
      </p:sp>
      <p:sp>
        <p:nvSpPr>
          <p:cNvPr id="3" name="Content Placeholder 2"/>
          <p:cNvSpPr>
            <a:spLocks noGrp="1"/>
          </p:cNvSpPr>
          <p:nvPr>
            <p:ph idx="1"/>
          </p:nvPr>
        </p:nvSpPr>
        <p:spPr/>
        <p:txBody>
          <a:bodyPr/>
          <a:lstStyle/>
          <a:p>
            <a:endParaRPr lang="en-US" dirty="0" smtClean="0"/>
          </a:p>
          <a:p>
            <a:r>
              <a:rPr lang="en-US" dirty="0" smtClean="0"/>
              <a:t>Individual Act</a:t>
            </a:r>
            <a:endParaRPr lang="en-US" i="1" dirty="0" smtClean="0"/>
          </a:p>
          <a:p>
            <a:r>
              <a:rPr lang="en-US" dirty="0" smtClean="0"/>
              <a:t>Systems and Powers</a:t>
            </a:r>
          </a:p>
          <a:p>
            <a:r>
              <a:rPr lang="en-US" dirty="0" smtClean="0"/>
              <a:t>Turning a blind eye</a:t>
            </a:r>
          </a:p>
        </p:txBody>
      </p:sp>
    </p:spTree>
    <p:extLst>
      <p:ext uri="{BB962C8B-B14F-4D97-AF65-F5344CB8AC3E}">
        <p14:creationId xmlns:p14="http://schemas.microsoft.com/office/powerpoint/2010/main" val="4263543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6382"/>
            <a:ext cx="10515600" cy="1325563"/>
          </a:xfrm>
        </p:spPr>
        <p:txBody>
          <a:bodyPr>
            <a:normAutofit/>
          </a:bodyPr>
          <a:lstStyle/>
          <a:p>
            <a:r>
              <a:rPr lang="en-US" dirty="0" smtClean="0"/>
              <a:t>DESPAIR</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“If you are the Son of God, command these stones to become loaves of bread”</a:t>
            </a:r>
            <a:endParaRPr lang="en-US" i="1" dirty="0" smtClean="0"/>
          </a:p>
          <a:p>
            <a:r>
              <a:rPr lang="en-US" dirty="0" smtClean="0"/>
              <a:t>Temptation to allow natural desires to drive our decision making</a:t>
            </a:r>
          </a:p>
          <a:p>
            <a:r>
              <a:rPr lang="en-US" dirty="0" smtClean="0"/>
              <a:t>Evil seeks to convince us that we have one route to obtaining pleasure</a:t>
            </a:r>
          </a:p>
          <a:p>
            <a:r>
              <a:rPr lang="en-US" dirty="0" smtClean="0"/>
              <a:t>In resistance to evil we find the one route to obtaining joy</a:t>
            </a:r>
          </a:p>
        </p:txBody>
      </p:sp>
    </p:spTree>
    <p:extLst>
      <p:ext uri="{BB962C8B-B14F-4D97-AF65-F5344CB8AC3E}">
        <p14:creationId xmlns:p14="http://schemas.microsoft.com/office/powerpoint/2010/main" val="2718877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6382"/>
            <a:ext cx="10515600" cy="1325563"/>
          </a:xfrm>
        </p:spPr>
        <p:txBody>
          <a:bodyPr>
            <a:normAutofit/>
          </a:bodyPr>
          <a:lstStyle/>
          <a:p>
            <a:r>
              <a:rPr lang="en-US" dirty="0" smtClean="0"/>
              <a:t>DISPLACEMENT</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“If you are the Son of God,  throw yourself down”</a:t>
            </a:r>
            <a:endParaRPr lang="en-US" i="1" dirty="0" smtClean="0"/>
          </a:p>
          <a:p>
            <a:r>
              <a:rPr lang="en-US" dirty="0" smtClean="0"/>
              <a:t>Temptation to rely on your own power</a:t>
            </a:r>
          </a:p>
          <a:p>
            <a:r>
              <a:rPr lang="en-US" dirty="0" smtClean="0"/>
              <a:t>Evil persuades us to turn from dependence on God to a vain self-reliance</a:t>
            </a:r>
          </a:p>
          <a:p>
            <a:r>
              <a:rPr lang="en-US" dirty="0" smtClean="0"/>
              <a:t>“I can do all things through my own strength” </a:t>
            </a:r>
          </a:p>
        </p:txBody>
      </p:sp>
    </p:spTree>
    <p:extLst>
      <p:ext uri="{BB962C8B-B14F-4D97-AF65-F5344CB8AC3E}">
        <p14:creationId xmlns:p14="http://schemas.microsoft.com/office/powerpoint/2010/main" val="90847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6382"/>
            <a:ext cx="10515600" cy="1325563"/>
          </a:xfrm>
        </p:spPr>
        <p:txBody>
          <a:bodyPr>
            <a:normAutofit/>
          </a:bodyPr>
          <a:lstStyle/>
          <a:p>
            <a:r>
              <a:rPr lang="en-US" dirty="0" smtClean="0"/>
              <a:t>DENIAL</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“All these I will give you, if you will fall down and worship me”</a:t>
            </a:r>
            <a:endParaRPr lang="en-US" i="1" dirty="0" smtClean="0"/>
          </a:p>
          <a:p>
            <a:r>
              <a:rPr lang="en-US" dirty="0" smtClean="0"/>
              <a:t>The last temptation makes no sense because it denies the undeniable fact that all belongs to God</a:t>
            </a:r>
          </a:p>
          <a:p>
            <a:r>
              <a:rPr lang="en-US" dirty="0" smtClean="0"/>
              <a:t>Evil is often irrational or intelligible, but our inability to explain evil cannot allow us to compromise with it</a:t>
            </a:r>
          </a:p>
        </p:txBody>
      </p:sp>
    </p:spTree>
    <p:extLst>
      <p:ext uri="{BB962C8B-B14F-4D97-AF65-F5344CB8AC3E}">
        <p14:creationId xmlns:p14="http://schemas.microsoft.com/office/powerpoint/2010/main" val="2387828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824" y="2022045"/>
            <a:ext cx="10515600" cy="1325563"/>
          </a:xfrm>
        </p:spPr>
        <p:txBody>
          <a:bodyPr>
            <a:normAutofit/>
          </a:bodyPr>
          <a:lstStyle/>
          <a:p>
            <a:r>
              <a:rPr lang="en-US" dirty="0" smtClean="0"/>
              <a:t>RESISTING EVIL</a:t>
            </a:r>
            <a:endParaRPr lang="en-US" dirty="0"/>
          </a:p>
        </p:txBody>
      </p:sp>
    </p:spTree>
    <p:extLst>
      <p:ext uri="{BB962C8B-B14F-4D97-AF65-F5344CB8AC3E}">
        <p14:creationId xmlns:p14="http://schemas.microsoft.com/office/powerpoint/2010/main" val="3407952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Doxology</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“For yours is the kingdom and the power and the glory forever, Amen.”</a:t>
            </a:r>
            <a:endParaRPr lang="en-US" dirty="0"/>
          </a:p>
        </p:txBody>
      </p:sp>
    </p:spTree>
    <p:extLst>
      <p:ext uri="{BB962C8B-B14F-4D97-AF65-F5344CB8AC3E}">
        <p14:creationId xmlns:p14="http://schemas.microsoft.com/office/powerpoint/2010/main" val="66717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Appears 2x in Scripture</a:t>
            </a:r>
          </a:p>
        </p:txBody>
      </p:sp>
      <p:sp>
        <p:nvSpPr>
          <p:cNvPr id="3" name="Content Placeholder 2"/>
          <p:cNvSpPr>
            <a:spLocks noGrp="1"/>
          </p:cNvSpPr>
          <p:nvPr>
            <p:ph idx="1"/>
          </p:nvPr>
        </p:nvSpPr>
        <p:spPr/>
        <p:txBody>
          <a:bodyPr/>
          <a:lstStyle/>
          <a:p>
            <a:r>
              <a:rPr lang="en-US" dirty="0"/>
              <a:t>In Luke11:2-4</a:t>
            </a:r>
          </a:p>
          <a:p>
            <a:pPr lvl="1"/>
            <a:r>
              <a:rPr lang="en-US" sz="2800" dirty="0"/>
              <a:t>Part of a larger narrative where the disciples observed Jesus praying and asked him to teach them, “just as John taught his disciples” (11:1)</a:t>
            </a:r>
          </a:p>
          <a:p>
            <a:r>
              <a:rPr lang="en-US" dirty="0"/>
              <a:t>Matthew 6:9-13</a:t>
            </a:r>
          </a:p>
          <a:p>
            <a:pPr lvl="1"/>
            <a:r>
              <a:rPr lang="en-US" sz="2800" dirty="0"/>
              <a:t>Part of the Sermon on the Mount.  Set up as a part of didactic teaching.  When you pray, don’t do this, do this.</a:t>
            </a:r>
          </a:p>
          <a:p>
            <a:pPr lvl="1"/>
            <a:r>
              <a:rPr lang="en-US" sz="2800" dirty="0"/>
              <a:t>Pray where and how</a:t>
            </a:r>
          </a:p>
          <a:p>
            <a:pPr lvl="1"/>
            <a:r>
              <a:rPr lang="en-US" sz="2800" dirty="0"/>
              <a:t>Pray what</a:t>
            </a:r>
          </a:p>
          <a:p>
            <a:endParaRPr lang="en-US" dirty="0"/>
          </a:p>
        </p:txBody>
      </p:sp>
    </p:spTree>
    <p:extLst>
      <p:ext uri="{BB962C8B-B14F-4D97-AF65-F5344CB8AC3E}">
        <p14:creationId xmlns:p14="http://schemas.microsoft.com/office/powerpoint/2010/main" val="291437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dirty="0" smtClean="0"/>
              <a:t>The Lord’s Prayer</a:t>
            </a:r>
            <a:r>
              <a:rPr lang="en-US" dirty="0"/>
              <a:t/>
            </a:r>
            <a:br>
              <a:rPr lang="en-US" dirty="0"/>
            </a:br>
            <a:endParaRPr lang="en-US" dirty="0"/>
          </a:p>
        </p:txBody>
      </p:sp>
      <p:sp>
        <p:nvSpPr>
          <p:cNvPr id="3" name="Content Placeholder 2"/>
          <p:cNvSpPr>
            <a:spLocks noGrp="1"/>
          </p:cNvSpPr>
          <p:nvPr>
            <p:ph idx="1"/>
          </p:nvPr>
        </p:nvSpPr>
        <p:spPr>
          <a:xfrm>
            <a:off x="838200" y="1362638"/>
            <a:ext cx="11269717" cy="4351338"/>
          </a:xfrm>
        </p:spPr>
        <p:txBody>
          <a:bodyPr>
            <a:normAutofit/>
          </a:bodyPr>
          <a:lstStyle/>
          <a:p>
            <a:endParaRPr lang="en-US" dirty="0" smtClean="0"/>
          </a:p>
          <a:p>
            <a:r>
              <a:rPr lang="en-US" b="1" baseline="30000" dirty="0"/>
              <a:t>9 </a:t>
            </a:r>
            <a:r>
              <a:rPr lang="en-US" dirty="0"/>
              <a:t>After this manner therefore pray ye: Our Father which art in heaven, Hallowed be thy name.</a:t>
            </a:r>
          </a:p>
          <a:p>
            <a:r>
              <a:rPr lang="en-US" b="1" baseline="30000" dirty="0"/>
              <a:t>10 </a:t>
            </a:r>
            <a:r>
              <a:rPr lang="en-US" dirty="0"/>
              <a:t>Thy kingdom come, Thy will be done in earth, as it is in heaven.</a:t>
            </a:r>
          </a:p>
          <a:p>
            <a:r>
              <a:rPr lang="en-US" baseline="30000" dirty="0"/>
              <a:t>11 </a:t>
            </a:r>
            <a:r>
              <a:rPr lang="en-US" dirty="0"/>
              <a:t>Give us this day our daily bread.</a:t>
            </a:r>
          </a:p>
          <a:p>
            <a:r>
              <a:rPr lang="en-US" baseline="30000" dirty="0"/>
              <a:t>12 </a:t>
            </a:r>
            <a:r>
              <a:rPr lang="en-US" dirty="0"/>
              <a:t>And forgive us our debts, as we forgive our debtors.</a:t>
            </a:r>
          </a:p>
          <a:p>
            <a:r>
              <a:rPr lang="en-US" b="1" baseline="30000" dirty="0"/>
              <a:t>13 </a:t>
            </a:r>
            <a:r>
              <a:rPr lang="en-US" b="1" dirty="0"/>
              <a:t>And lead us not into temptation, but deliver us from evil: </a:t>
            </a:r>
            <a:r>
              <a:rPr lang="en-US" dirty="0"/>
              <a:t>For thine is the kingdom, and the power, and the glory, for ever. Amen.</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400022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Lord’s Prayer/Matthew</a:t>
            </a:r>
            <a:endParaRPr lang="en-US" dirty="0"/>
          </a:p>
        </p:txBody>
      </p:sp>
      <p:sp>
        <p:nvSpPr>
          <p:cNvPr id="3" name="Content Placeholder 2"/>
          <p:cNvSpPr>
            <a:spLocks noGrp="1"/>
          </p:cNvSpPr>
          <p:nvPr>
            <p:ph idx="1"/>
          </p:nvPr>
        </p:nvSpPr>
        <p:spPr/>
        <p:txBody>
          <a:bodyPr>
            <a:normAutofit/>
          </a:bodyPr>
          <a:lstStyle/>
          <a:p>
            <a:r>
              <a:rPr lang="en-US" sz="3200" dirty="0" smtClean="0"/>
              <a:t>In sermon on the Mount</a:t>
            </a:r>
          </a:p>
          <a:p>
            <a:r>
              <a:rPr lang="en-US" sz="3200" dirty="0" smtClean="0"/>
              <a:t>In the middle – preceded by 116 verses, followed by 114 verses</a:t>
            </a:r>
          </a:p>
          <a:p>
            <a:r>
              <a:rPr lang="en-US" sz="3200" dirty="0" smtClean="0"/>
              <a:t>Three invocations</a:t>
            </a:r>
          </a:p>
          <a:p>
            <a:pPr lvl="1"/>
            <a:r>
              <a:rPr lang="en-US" sz="2800" dirty="0" smtClean="0"/>
              <a:t>Hallowed be your name </a:t>
            </a:r>
          </a:p>
          <a:p>
            <a:pPr lvl="1"/>
            <a:r>
              <a:rPr lang="en-US" sz="2800" dirty="0" smtClean="0"/>
              <a:t>Your kingdom come</a:t>
            </a:r>
          </a:p>
          <a:p>
            <a:pPr lvl="1"/>
            <a:r>
              <a:rPr lang="en-US" sz="2800" dirty="0" smtClean="0"/>
              <a:t>Your will be done</a:t>
            </a:r>
          </a:p>
        </p:txBody>
      </p:sp>
    </p:spTree>
    <p:extLst>
      <p:ext uri="{BB962C8B-B14F-4D97-AF65-F5344CB8AC3E}">
        <p14:creationId xmlns:p14="http://schemas.microsoft.com/office/powerpoint/2010/main" val="174188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Lord’s Prayer</a:t>
            </a:r>
            <a:endParaRPr lang="en-US" dirty="0"/>
          </a:p>
        </p:txBody>
      </p:sp>
      <p:sp>
        <p:nvSpPr>
          <p:cNvPr id="3" name="Content Placeholder 2"/>
          <p:cNvSpPr>
            <a:spLocks noGrp="1"/>
          </p:cNvSpPr>
          <p:nvPr>
            <p:ph idx="1"/>
          </p:nvPr>
        </p:nvSpPr>
        <p:spPr/>
        <p:txBody>
          <a:bodyPr>
            <a:normAutofit/>
          </a:bodyPr>
          <a:lstStyle/>
          <a:p>
            <a:r>
              <a:rPr lang="en-US" sz="3600" dirty="0"/>
              <a:t>Three requests for human need</a:t>
            </a:r>
          </a:p>
          <a:p>
            <a:pPr lvl="1"/>
            <a:r>
              <a:rPr lang="en-US" sz="3600" dirty="0" smtClean="0"/>
              <a:t>Give us this day our daily bread</a:t>
            </a:r>
          </a:p>
          <a:p>
            <a:pPr lvl="1"/>
            <a:r>
              <a:rPr lang="en-US" sz="3600" dirty="0" smtClean="0"/>
              <a:t>Forgive us our debts</a:t>
            </a:r>
          </a:p>
          <a:p>
            <a:pPr lvl="1"/>
            <a:r>
              <a:rPr lang="en-US" sz="3600" dirty="0" smtClean="0"/>
              <a:t>Do not bring us to the time of trial/lead us into temptation</a:t>
            </a:r>
            <a:endParaRPr lang="en-US" sz="3600" dirty="0"/>
          </a:p>
        </p:txBody>
      </p:sp>
    </p:spTree>
    <p:extLst>
      <p:ext uri="{BB962C8B-B14F-4D97-AF65-F5344CB8AC3E}">
        <p14:creationId xmlns:p14="http://schemas.microsoft.com/office/powerpoint/2010/main" val="264326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Lord’s </a:t>
            </a:r>
            <a:r>
              <a:rPr lang="en-US" dirty="0" smtClean="0"/>
              <a:t>Prayer</a:t>
            </a:r>
            <a:endParaRPr lang="en-US" dirty="0"/>
          </a:p>
        </p:txBody>
      </p:sp>
      <p:sp>
        <p:nvSpPr>
          <p:cNvPr id="3" name="Content Placeholder 2"/>
          <p:cNvSpPr>
            <a:spLocks noGrp="1"/>
          </p:cNvSpPr>
          <p:nvPr>
            <p:ph idx="1"/>
          </p:nvPr>
        </p:nvSpPr>
        <p:spPr>
          <a:xfrm>
            <a:off x="838200" y="1588168"/>
            <a:ext cx="10515600" cy="4588795"/>
          </a:xfrm>
        </p:spPr>
        <p:txBody>
          <a:bodyPr>
            <a:normAutofit/>
          </a:bodyPr>
          <a:lstStyle/>
          <a:p>
            <a:r>
              <a:rPr lang="en-US" sz="3200" dirty="0" smtClean="0"/>
              <a:t>Is subversive and risky</a:t>
            </a:r>
            <a:endParaRPr lang="en-US" sz="3200" dirty="0" smtClean="0"/>
          </a:p>
          <a:p>
            <a:r>
              <a:rPr lang="en-US" sz="3200" dirty="0" smtClean="0"/>
              <a:t>Counter-cultural</a:t>
            </a:r>
            <a:r>
              <a:rPr lang="en-US" sz="3200" dirty="0" smtClean="0"/>
              <a:t>, counter to our will, outside of our control</a:t>
            </a:r>
          </a:p>
          <a:p>
            <a:r>
              <a:rPr lang="en-US" sz="3200" dirty="0" smtClean="0"/>
              <a:t>Utter abandonment to one we can only know by metaphor and </a:t>
            </a:r>
            <a:r>
              <a:rPr lang="en-US" sz="3200" dirty="0" smtClean="0"/>
              <a:t>experience</a:t>
            </a:r>
          </a:p>
          <a:p>
            <a:r>
              <a:rPr lang="en-US" sz="3200" dirty="0" smtClean="0"/>
              <a:t>Acknowledges God’s holiness and our neediness</a:t>
            </a:r>
          </a:p>
          <a:p>
            <a:r>
              <a:rPr lang="en-US" sz="3200" dirty="0" smtClean="0"/>
              <a:t>Reminds us of our responsibility and our need for God</a:t>
            </a:r>
            <a:endParaRPr lang="en-US" sz="3200" dirty="0"/>
          </a:p>
        </p:txBody>
      </p:sp>
    </p:spTree>
    <p:extLst>
      <p:ext uri="{BB962C8B-B14F-4D97-AF65-F5344CB8AC3E}">
        <p14:creationId xmlns:p14="http://schemas.microsoft.com/office/powerpoint/2010/main" val="404111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Surrounding Context</a:t>
            </a:r>
            <a:endParaRPr lang="en-US" dirty="0"/>
          </a:p>
        </p:txBody>
      </p:sp>
      <p:sp>
        <p:nvSpPr>
          <p:cNvPr id="3" name="Content Placeholder 2"/>
          <p:cNvSpPr>
            <a:spLocks noGrp="1"/>
          </p:cNvSpPr>
          <p:nvPr>
            <p:ph idx="1"/>
          </p:nvPr>
        </p:nvSpPr>
        <p:spPr>
          <a:xfrm>
            <a:off x="838200" y="1588168"/>
            <a:ext cx="10515600" cy="4588795"/>
          </a:xfrm>
        </p:spPr>
        <p:txBody>
          <a:bodyPr>
            <a:normAutofit/>
          </a:bodyPr>
          <a:lstStyle/>
          <a:p>
            <a:endParaRPr lang="en-US" sz="3200" dirty="0" smtClean="0"/>
          </a:p>
          <a:p>
            <a:r>
              <a:rPr lang="en-US" dirty="0" smtClean="0"/>
              <a:t>Repudiation of pious showboating or hypocrisy (Matt 6:1-8)</a:t>
            </a:r>
            <a:endParaRPr lang="en-US" dirty="0" smtClean="0"/>
          </a:p>
          <a:p>
            <a:r>
              <a:rPr lang="en-US" dirty="0" smtClean="0"/>
              <a:t>Imperative of communal reconciliation (5:23-24)</a:t>
            </a:r>
            <a:endParaRPr lang="en-US" dirty="0" smtClean="0"/>
          </a:p>
          <a:p>
            <a:r>
              <a:rPr lang="en-US" dirty="0" smtClean="0"/>
              <a:t>Desire for peace that issues from the law’s fulfillment (5:17-18)</a:t>
            </a:r>
          </a:p>
        </p:txBody>
      </p:sp>
    </p:spTree>
    <p:extLst>
      <p:ext uri="{BB962C8B-B14F-4D97-AF65-F5344CB8AC3E}">
        <p14:creationId xmlns:p14="http://schemas.microsoft.com/office/powerpoint/2010/main" val="2080431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dirty="0" smtClean="0"/>
              <a:t>The Lord’s Prayer</a:t>
            </a:r>
            <a:r>
              <a:rPr lang="en-US" dirty="0"/>
              <a:t/>
            </a:r>
            <a:br>
              <a:rPr lang="en-US" dirty="0"/>
            </a:br>
            <a:endParaRPr lang="en-US" dirty="0"/>
          </a:p>
        </p:txBody>
      </p:sp>
      <p:sp>
        <p:nvSpPr>
          <p:cNvPr id="3" name="Content Placeholder 2"/>
          <p:cNvSpPr>
            <a:spLocks noGrp="1"/>
          </p:cNvSpPr>
          <p:nvPr>
            <p:ph idx="1"/>
          </p:nvPr>
        </p:nvSpPr>
        <p:spPr>
          <a:xfrm>
            <a:off x="838200" y="1362638"/>
            <a:ext cx="11269717" cy="4351338"/>
          </a:xfrm>
        </p:spPr>
        <p:txBody>
          <a:bodyPr>
            <a:normAutofit/>
          </a:bodyPr>
          <a:lstStyle/>
          <a:p>
            <a:endParaRPr lang="en-US" dirty="0" smtClean="0"/>
          </a:p>
          <a:p>
            <a:r>
              <a:rPr lang="en-US" b="1" baseline="30000" dirty="0"/>
              <a:t>9 </a:t>
            </a:r>
            <a:r>
              <a:rPr lang="en-US" dirty="0"/>
              <a:t>After this manner therefore pray ye: Our Father which art in heaven, Hallowed be thy name.</a:t>
            </a:r>
          </a:p>
          <a:p>
            <a:r>
              <a:rPr lang="en-US" b="1" baseline="30000" dirty="0"/>
              <a:t>10 </a:t>
            </a:r>
            <a:r>
              <a:rPr lang="en-US" dirty="0"/>
              <a:t>Thy kingdom come, Thy will be done in earth, as it is in heaven.</a:t>
            </a:r>
          </a:p>
          <a:p>
            <a:r>
              <a:rPr lang="en-US" baseline="30000" dirty="0"/>
              <a:t>11 </a:t>
            </a:r>
            <a:r>
              <a:rPr lang="en-US" dirty="0"/>
              <a:t>Give us this day our daily bread.</a:t>
            </a:r>
          </a:p>
          <a:p>
            <a:r>
              <a:rPr lang="en-US" baseline="30000" dirty="0"/>
              <a:t>12 </a:t>
            </a:r>
            <a:r>
              <a:rPr lang="en-US" dirty="0"/>
              <a:t>And forgive us our debts, as we forgive our debtors.</a:t>
            </a:r>
          </a:p>
          <a:p>
            <a:r>
              <a:rPr lang="en-US" b="1" baseline="30000" dirty="0"/>
              <a:t>13 </a:t>
            </a:r>
            <a:r>
              <a:rPr lang="en-US" b="1" dirty="0"/>
              <a:t>And lead us not into temptation, but deliver us from evil: </a:t>
            </a:r>
            <a:r>
              <a:rPr lang="en-US" dirty="0"/>
              <a:t>For thine is the kingdom, and the power, and the glory, for ever. Amen.</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2037907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D6F5B2A627ED4086412DAF371ABECE" ma:contentTypeVersion="0" ma:contentTypeDescription="Create a new document." ma:contentTypeScope="" ma:versionID="857eb5ae44387691916599ed3442d34a">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60F560-C2CD-483F-8DEE-E7809793C8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47E55A6-BD63-40B9-B674-63517B0FC5C0}">
  <ds:schemaRefs>
    <ds:schemaRef ds:uri="http://schemas.microsoft.com/sharepoint/v3/contenttype/forms"/>
  </ds:schemaRefs>
</ds:datastoreItem>
</file>

<file path=customXml/itemProps3.xml><?xml version="1.0" encoding="utf-8"?>
<ds:datastoreItem xmlns:ds="http://schemas.openxmlformats.org/officeDocument/2006/customXml" ds:itemID="{063CB05E-4699-4A4B-9015-F7872D45EEBB}">
  <ds:schemaRefs>
    <ds:schemaRef ds:uri="http://schemas.microsoft.com/office/2006/documentManagement/types"/>
    <ds:schemaRef ds:uri="http://purl.org/dc/elements/1.1/"/>
    <ds:schemaRef ds:uri="http://purl.org/dc/term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2078</TotalTime>
  <Words>657</Words>
  <Application>Microsoft Office PowerPoint</Application>
  <PresentationFormat>Widescreen</PresentationFormat>
  <Paragraphs>132</Paragraphs>
  <Slides>25</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Cambria</vt:lpstr>
      <vt:lpstr>Office Theme</vt:lpstr>
      <vt:lpstr>Teach Us How to Pray</vt:lpstr>
      <vt:lpstr>Prayer</vt:lpstr>
      <vt:lpstr>Appears 2x in Scripture</vt:lpstr>
      <vt:lpstr>The Lord’s Prayer </vt:lpstr>
      <vt:lpstr>The Lord’s Prayer/Matthew</vt:lpstr>
      <vt:lpstr>The Lord’s Prayer</vt:lpstr>
      <vt:lpstr>The Lord’s Prayer</vt:lpstr>
      <vt:lpstr>Surrounding Context</vt:lpstr>
      <vt:lpstr>The Lord’s Prayer </vt:lpstr>
      <vt:lpstr>How do you interpret a test or trial?</vt:lpstr>
      <vt:lpstr>How do you interpret a test or trial?</vt:lpstr>
      <vt:lpstr>Positive Interpretations of Test/Trial</vt:lpstr>
      <vt:lpstr>Positive Interpretations of Test/Trial</vt:lpstr>
      <vt:lpstr>Positive Interpretations of Test/Trial</vt:lpstr>
      <vt:lpstr>Positive Interpretations of Test/Trial</vt:lpstr>
      <vt:lpstr>Positive Interpretations of Test/Trial</vt:lpstr>
      <vt:lpstr>Alternative Interpretations of Test/Trial</vt:lpstr>
      <vt:lpstr>Comparison </vt:lpstr>
      <vt:lpstr>BUT</vt:lpstr>
      <vt:lpstr>Manifestations of Evil (intertwined)</vt:lpstr>
      <vt:lpstr>DESPAIR</vt:lpstr>
      <vt:lpstr>DISPLACEMENT</vt:lpstr>
      <vt:lpstr>DENIAL</vt:lpstr>
      <vt:lpstr>RESISTING EVIL</vt:lpstr>
      <vt:lpstr>The Doxology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Basics</dc:title>
  <dc:creator>Judy Fentress-Williams</dc:creator>
  <cp:lastModifiedBy>ALFREDSTREET\emcdavid</cp:lastModifiedBy>
  <cp:revision>109</cp:revision>
  <cp:lastPrinted>2020-01-21T23:12:07Z</cp:lastPrinted>
  <dcterms:created xsi:type="dcterms:W3CDTF">2019-04-09T18:38:23Z</dcterms:created>
  <dcterms:modified xsi:type="dcterms:W3CDTF">2020-02-04T22:46:44Z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0x0101002CD6F5B2A627ED4086412DAF371ABECE</vt:lpwstr>
  </property>
</Properties>
</file>