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handoutMasterIdLst>
    <p:handoutMasterId r:id="rId20"/>
  </p:handoutMasterIdLst>
  <p:sldIdLst>
    <p:sldId id="256" r:id="rId2"/>
    <p:sldId id="267" r:id="rId3"/>
    <p:sldId id="278" r:id="rId4"/>
    <p:sldId id="276" r:id="rId5"/>
    <p:sldId id="277" r:id="rId6"/>
    <p:sldId id="269" r:id="rId7"/>
    <p:sldId id="281" r:id="rId8"/>
    <p:sldId id="261" r:id="rId9"/>
    <p:sldId id="262" r:id="rId10"/>
    <p:sldId id="280" r:id="rId11"/>
    <p:sldId id="274" r:id="rId12"/>
    <p:sldId id="268" r:id="rId13"/>
    <p:sldId id="275" r:id="rId14"/>
    <p:sldId id="264" r:id="rId15"/>
    <p:sldId id="265" r:id="rId16"/>
    <p:sldId id="266" r:id="rId17"/>
    <p:sldId id="263" r:id="rId1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349" autoAdjust="0"/>
  </p:normalViewPr>
  <p:slideViewPr>
    <p:cSldViewPr snapToGrid="0">
      <p:cViewPr varScale="1">
        <p:scale>
          <a:sx n="70" d="100"/>
          <a:sy n="70" d="100"/>
        </p:scale>
        <p:origin x="12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254" cy="502294"/>
          </a:xfrm>
          <a:prstGeom prst="rect">
            <a:avLst/>
          </a:prstGeom>
        </p:spPr>
        <p:txBody>
          <a:bodyPr vert="horz" lIns="90590" tIns="45295" rIns="90590" bIns="45295" rtlCol="0"/>
          <a:lstStyle>
            <a:lvl1pPr algn="l">
              <a:defRPr sz="1200"/>
            </a:lvl1pPr>
          </a:lstStyle>
          <a:p>
            <a:endParaRPr lang="en-US" dirty="0"/>
          </a:p>
        </p:txBody>
      </p:sp>
      <p:sp>
        <p:nvSpPr>
          <p:cNvPr id="3" name="Date Placeholder 2"/>
          <p:cNvSpPr>
            <a:spLocks noGrp="1"/>
          </p:cNvSpPr>
          <p:nvPr>
            <p:ph type="dt" sz="quarter" idx="1"/>
          </p:nvPr>
        </p:nvSpPr>
        <p:spPr>
          <a:xfrm>
            <a:off x="3902368" y="0"/>
            <a:ext cx="2984254" cy="502294"/>
          </a:xfrm>
          <a:prstGeom prst="rect">
            <a:avLst/>
          </a:prstGeom>
        </p:spPr>
        <p:txBody>
          <a:bodyPr vert="horz" lIns="90590" tIns="45295" rIns="90590" bIns="45295" rtlCol="0"/>
          <a:lstStyle>
            <a:lvl1pPr algn="r">
              <a:defRPr sz="1200"/>
            </a:lvl1pPr>
          </a:lstStyle>
          <a:p>
            <a:fld id="{FDB89E66-FFF9-4C66-B845-1DF1AF0E4399}" type="datetimeFigureOut">
              <a:rPr lang="en-US" smtClean="0"/>
              <a:t>2/6/2020</a:t>
            </a:fld>
            <a:endParaRPr lang="en-US" dirty="0"/>
          </a:p>
        </p:txBody>
      </p:sp>
      <p:sp>
        <p:nvSpPr>
          <p:cNvPr id="4" name="Footer Placeholder 3"/>
          <p:cNvSpPr>
            <a:spLocks noGrp="1"/>
          </p:cNvSpPr>
          <p:nvPr>
            <p:ph type="ftr" sz="quarter" idx="2"/>
          </p:nvPr>
        </p:nvSpPr>
        <p:spPr>
          <a:xfrm>
            <a:off x="0" y="9516419"/>
            <a:ext cx="2984254" cy="502294"/>
          </a:xfrm>
          <a:prstGeom prst="rect">
            <a:avLst/>
          </a:prstGeom>
        </p:spPr>
        <p:txBody>
          <a:bodyPr vert="horz" lIns="90590" tIns="45295" rIns="90590" bIns="452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368" y="9516419"/>
            <a:ext cx="2984254" cy="502294"/>
          </a:xfrm>
          <a:prstGeom prst="rect">
            <a:avLst/>
          </a:prstGeom>
        </p:spPr>
        <p:txBody>
          <a:bodyPr vert="horz" lIns="90590" tIns="45295" rIns="90590" bIns="45295" rtlCol="0" anchor="b"/>
          <a:lstStyle>
            <a:lvl1pPr algn="r">
              <a:defRPr sz="1200"/>
            </a:lvl1pPr>
          </a:lstStyle>
          <a:p>
            <a:fld id="{9AFFAE80-559B-4408-8888-21F99929B7D7}" type="slidenum">
              <a:rPr lang="en-US" smtClean="0"/>
              <a:t>‹#›</a:t>
            </a:fld>
            <a:endParaRPr lang="en-US" dirty="0"/>
          </a:p>
        </p:txBody>
      </p:sp>
    </p:spTree>
    <p:extLst>
      <p:ext uri="{BB962C8B-B14F-4D97-AF65-F5344CB8AC3E}">
        <p14:creationId xmlns:p14="http://schemas.microsoft.com/office/powerpoint/2010/main" val="169181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495" cy="5029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1109" y="0"/>
            <a:ext cx="2985495" cy="502989"/>
          </a:xfrm>
          <a:prstGeom prst="rect">
            <a:avLst/>
          </a:prstGeom>
        </p:spPr>
        <p:txBody>
          <a:bodyPr vert="horz" lIns="91440" tIns="45720" rIns="91440" bIns="45720" rtlCol="0"/>
          <a:lstStyle>
            <a:lvl1pPr algn="r">
              <a:defRPr sz="1200"/>
            </a:lvl1pPr>
          </a:lstStyle>
          <a:p>
            <a:fld id="{C2E70922-21FC-45F7-8DC1-66CE674FAE12}" type="datetimeFigureOut">
              <a:rPr lang="en-US" smtClean="0"/>
              <a:t>2/6/2020</a:t>
            </a:fld>
            <a:endParaRPr lang="en-US"/>
          </a:p>
        </p:txBody>
      </p:sp>
      <p:sp>
        <p:nvSpPr>
          <p:cNvPr id="4" name="Slide Image Placeholder 3"/>
          <p:cNvSpPr>
            <a:spLocks noGrp="1" noRot="1" noChangeAspect="1"/>
          </p:cNvSpPr>
          <p:nvPr>
            <p:ph type="sldImg" idx="2"/>
          </p:nvPr>
        </p:nvSpPr>
        <p:spPr>
          <a:xfrm>
            <a:off x="441325" y="1252538"/>
            <a:ext cx="6005513" cy="33797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9440" y="4821164"/>
            <a:ext cx="5509283" cy="394521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5725"/>
            <a:ext cx="2985495" cy="50298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1109" y="9515725"/>
            <a:ext cx="2985495" cy="502989"/>
          </a:xfrm>
          <a:prstGeom prst="rect">
            <a:avLst/>
          </a:prstGeom>
        </p:spPr>
        <p:txBody>
          <a:bodyPr vert="horz" lIns="91440" tIns="45720" rIns="91440" bIns="45720" rtlCol="0" anchor="b"/>
          <a:lstStyle>
            <a:lvl1pPr algn="r">
              <a:defRPr sz="1200"/>
            </a:lvl1pPr>
          </a:lstStyle>
          <a:p>
            <a:fld id="{D05E42AB-8EC9-48AE-8085-10F4573A37E3}" type="slidenum">
              <a:rPr lang="en-US" smtClean="0"/>
              <a:t>‹#›</a:t>
            </a:fld>
            <a:endParaRPr lang="en-US"/>
          </a:p>
        </p:txBody>
      </p:sp>
    </p:spTree>
    <p:extLst>
      <p:ext uri="{BB962C8B-B14F-4D97-AF65-F5344CB8AC3E}">
        <p14:creationId xmlns:p14="http://schemas.microsoft.com/office/powerpoint/2010/main" val="30453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blehub.com/matthew/6-17.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iblehub.com/matthew/6-18.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iblica.com/en-us/bible/online-bible/niv/daniel/1/" TargetMode="External"/><Relationship Id="rId7" Type="http://schemas.openxmlformats.org/officeDocument/2006/relationships/hyperlink" Target="http://www.biblica.com/en-us/bible/online-bible/niv/acts/1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biblica.com/en-us/bible/online-bible/niv/acts/13/" TargetMode="External"/><Relationship Id="rId5" Type="http://schemas.openxmlformats.org/officeDocument/2006/relationships/hyperlink" Target="http://www.biblica.com/en-us/bible/online-bible/niv/jeremiah/26/" TargetMode="External"/><Relationship Id="rId4" Type="http://schemas.openxmlformats.org/officeDocument/2006/relationships/hyperlink" Target="http://www.biblica.com/en-us/bible/online-bible/niv/joel/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blia.com/bible/esv/Eph%206.1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05E42AB-8EC9-48AE-8085-10F4573A37E3}" type="slidenum">
              <a:rPr lang="en-US" smtClean="0"/>
              <a:t>1</a:t>
            </a:fld>
            <a:endParaRPr lang="en-US"/>
          </a:p>
        </p:txBody>
      </p:sp>
    </p:spTree>
    <p:extLst>
      <p:ext uri="{BB962C8B-B14F-4D97-AF65-F5344CB8AC3E}">
        <p14:creationId xmlns:p14="http://schemas.microsoft.com/office/powerpoint/2010/main" val="221126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Pastor introduced</a:t>
            </a:r>
            <a:r>
              <a:rPr lang="en-US" baseline="0" dirty="0" smtClean="0"/>
              <a:t> Seek as a means to…</a:t>
            </a:r>
          </a:p>
          <a:p>
            <a:endParaRPr lang="en-US" baseline="0" dirty="0" smtClean="0"/>
          </a:p>
          <a:p>
            <a:r>
              <a:rPr lang="en-US" baseline="0" dirty="0" smtClean="0"/>
              <a:t>If you were hear last year before Pastor’s sabbatical you were here when Pastor mentioned the importance prayer… and wanting to incorporate prayer into the fabric of our church!</a:t>
            </a:r>
          </a:p>
          <a:p>
            <a:endParaRPr lang="en-US" baseline="0" dirty="0" smtClean="0"/>
          </a:p>
          <a:p>
            <a:r>
              <a:rPr lang="en-US" baseline="0" dirty="0" smtClean="0"/>
              <a:t>If you’ve paid attention, with the exception of 2</a:t>
            </a:r>
            <a:r>
              <a:rPr lang="en-US" baseline="30000" dirty="0" smtClean="0"/>
              <a:t>nd</a:t>
            </a:r>
            <a:r>
              <a:rPr lang="en-US" baseline="0" dirty="0" smtClean="0"/>
              <a:t> Sunday, we’ve incorporated prayer into our service, to highlight the importance of prayer!</a:t>
            </a:r>
          </a:p>
        </p:txBody>
      </p:sp>
      <p:sp>
        <p:nvSpPr>
          <p:cNvPr id="4" name="Slide Number Placeholder 3"/>
          <p:cNvSpPr>
            <a:spLocks noGrp="1"/>
          </p:cNvSpPr>
          <p:nvPr>
            <p:ph type="sldNum" sz="quarter" idx="10"/>
          </p:nvPr>
        </p:nvSpPr>
        <p:spPr/>
        <p:txBody>
          <a:bodyPr/>
          <a:lstStyle/>
          <a:p>
            <a:fld id="{D05E42AB-8EC9-48AE-8085-10F4573A37E3}" type="slidenum">
              <a:rPr lang="en-US" smtClean="0"/>
              <a:t>10</a:t>
            </a:fld>
            <a:endParaRPr lang="en-US"/>
          </a:p>
        </p:txBody>
      </p:sp>
    </p:spTree>
    <p:extLst>
      <p:ext uri="{BB962C8B-B14F-4D97-AF65-F5344CB8AC3E}">
        <p14:creationId xmlns:p14="http://schemas.microsoft.com/office/powerpoint/2010/main" val="182134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Top Prayer Request</a:t>
            </a:r>
          </a:p>
          <a:p>
            <a:pPr marL="171450" indent="-171450">
              <a:buFont typeface="Arial" panose="020B0604020202020204" pitchFamily="34" charset="0"/>
              <a:buChar char="•"/>
            </a:pPr>
            <a:r>
              <a:rPr lang="en-US" dirty="0" smtClean="0"/>
              <a:t>Peace</a:t>
            </a:r>
          </a:p>
          <a:p>
            <a:pPr marL="171450" indent="-171450">
              <a:buFont typeface="Arial" panose="020B0604020202020204" pitchFamily="34" charset="0"/>
              <a:buChar char="•"/>
            </a:pPr>
            <a:r>
              <a:rPr lang="en-US" dirty="0" smtClean="0"/>
              <a:t>Home</a:t>
            </a:r>
          </a:p>
          <a:p>
            <a:pPr marL="171450" indent="-171450">
              <a:buFont typeface="Arial" panose="020B0604020202020204" pitchFamily="34" charset="0"/>
              <a:buChar char="•"/>
            </a:pPr>
            <a:r>
              <a:rPr lang="en-US" dirty="0" smtClean="0"/>
              <a:t>Direction</a:t>
            </a:r>
          </a:p>
          <a:p>
            <a:pPr marL="171450" indent="-171450">
              <a:buFont typeface="Arial" panose="020B0604020202020204" pitchFamily="34" charset="0"/>
              <a:buChar char="•"/>
            </a:pPr>
            <a:r>
              <a:rPr lang="en-US" dirty="0" smtClean="0"/>
              <a:t>Partners</a:t>
            </a:r>
          </a:p>
          <a:p>
            <a:pPr marL="171450" indent="-171450">
              <a:buFont typeface="Arial" panose="020B0604020202020204" pitchFamily="34" charset="0"/>
              <a:buChar char="•"/>
            </a:pPr>
            <a:r>
              <a:rPr lang="en-US" dirty="0" smtClean="0"/>
              <a:t>Clarity</a:t>
            </a:r>
          </a:p>
          <a:p>
            <a:pPr marL="171450" indent="-171450">
              <a:buFont typeface="Arial" panose="020B0604020202020204" pitchFamily="34" charset="0"/>
              <a:buChar char="•"/>
            </a:pPr>
            <a:r>
              <a:rPr lang="en-US" dirty="0" smtClean="0"/>
              <a:t>Debt</a:t>
            </a:r>
          </a:p>
          <a:p>
            <a:pPr marL="171450" indent="-171450">
              <a:buFont typeface="Arial" panose="020B0604020202020204" pitchFamily="34" charset="0"/>
              <a:buChar char="•"/>
            </a:pPr>
            <a:r>
              <a:rPr lang="en-US" dirty="0" smtClean="0"/>
              <a:t>Faith</a:t>
            </a:r>
          </a:p>
          <a:p>
            <a:pPr marL="171450" indent="-171450">
              <a:buFont typeface="Arial" panose="020B0604020202020204" pitchFamily="34" charset="0"/>
              <a:buChar char="•"/>
            </a:pPr>
            <a:r>
              <a:rPr lang="en-US" dirty="0" smtClean="0"/>
              <a:t>Guidance</a:t>
            </a:r>
          </a:p>
          <a:p>
            <a:pPr marL="171450" indent="-171450">
              <a:buFont typeface="Arial" panose="020B0604020202020204" pitchFamily="34" charset="0"/>
              <a:buChar char="•"/>
            </a:pPr>
            <a:r>
              <a:rPr lang="en-US" dirty="0" smtClean="0"/>
              <a:t>Financial</a:t>
            </a:r>
          </a:p>
          <a:p>
            <a:pPr marL="171450" indent="-171450">
              <a:buFont typeface="Arial" panose="020B0604020202020204" pitchFamily="34" charset="0"/>
              <a:buChar char="•"/>
            </a:pPr>
            <a:r>
              <a:rPr lang="en-US" dirty="0" smtClean="0"/>
              <a:t>Purpose</a:t>
            </a:r>
          </a:p>
          <a:p>
            <a:pPr marL="171450" indent="-171450">
              <a:buFont typeface="Arial" panose="020B0604020202020204" pitchFamily="34" charset="0"/>
              <a:buChar char="•"/>
            </a:pPr>
            <a:r>
              <a:rPr lang="en-US" dirty="0" smtClean="0"/>
              <a:t>Fear</a:t>
            </a:r>
          </a:p>
          <a:p>
            <a:pPr marL="171450" indent="-171450">
              <a:buFont typeface="Arial" panose="020B0604020202020204" pitchFamily="34" charset="0"/>
              <a:buChar char="•"/>
            </a:pPr>
            <a:r>
              <a:rPr lang="en-US" dirty="0" smtClean="0"/>
              <a:t>healing</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11</a:t>
            </a:fld>
            <a:endParaRPr lang="en-US"/>
          </a:p>
        </p:txBody>
      </p:sp>
    </p:spTree>
    <p:extLst>
      <p:ext uri="{BB962C8B-B14F-4D97-AF65-F5344CB8AC3E}">
        <p14:creationId xmlns:p14="http://schemas.microsoft.com/office/powerpoint/2010/main" val="310608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We are launching into 31 days. That means we are adding 10</a:t>
            </a:r>
            <a:r>
              <a:rPr lang="en-US" baseline="0" dirty="0" smtClean="0"/>
              <a:t> additional days. If you thought last year you were ready to quit, just wait until you finish this year! That means we are linking our fast to Lent, but not completely so!</a:t>
            </a:r>
            <a:br>
              <a:rPr lang="en-US" baseline="0" dirty="0" smtClean="0"/>
            </a:br>
            <a:endParaRPr lang="en-US" baseline="0" dirty="0" smtClean="0"/>
          </a:p>
          <a:p>
            <a:pPr marL="228600" indent="-228600">
              <a:buFont typeface="+mj-lt"/>
              <a:buAutoNum type="arabicPeriod"/>
            </a:pPr>
            <a:r>
              <a:rPr lang="en-US" baseline="0" dirty="0" smtClean="0"/>
              <a:t>This year, we are linking fasting and Revival! </a:t>
            </a:r>
          </a:p>
          <a:p>
            <a:pPr marL="685800" lvl="1" indent="-228600">
              <a:buFont typeface="+mj-lt"/>
              <a:buAutoNum type="arabicPeriod"/>
            </a:pPr>
            <a:r>
              <a:rPr lang="en-US" baseline="0" dirty="0" smtClean="0"/>
              <a:t>We need EVERYONE to come out EVERY Tuesday! If you are fasting, you need to be at Revival!</a:t>
            </a:r>
          </a:p>
          <a:p>
            <a:pPr marL="685800" lvl="1" indent="-228600">
              <a:buFont typeface="+mj-lt"/>
              <a:buAutoNum type="arabicPeriod"/>
            </a:pPr>
            <a:r>
              <a:rPr lang="en-US" baseline="0" dirty="0" smtClean="0"/>
              <a:t>We will be doing testimony service and prayers during March Gladness, so you need to make sure that you get there! It is going to be a great way of getting reenergized during the fast!</a:t>
            </a:r>
          </a:p>
          <a:p>
            <a:pPr marL="685800" lvl="1" indent="-228600">
              <a:buFont typeface="+mj-lt"/>
              <a:buAutoNum type="arabicPeriod"/>
            </a:pPr>
            <a:r>
              <a:rPr lang="en-US" baseline="0" dirty="0" smtClean="0"/>
              <a:t>On March 31</a:t>
            </a:r>
            <a:r>
              <a:rPr lang="en-US" baseline="30000" dirty="0" smtClean="0"/>
              <a:t>st</a:t>
            </a:r>
            <a:r>
              <a:rPr lang="en-US" baseline="0" dirty="0" smtClean="0"/>
              <a:t>, we are asking, all of our fasters to fill in this space because we are going to break the fast together, here at Alfred Street! </a:t>
            </a:r>
          </a:p>
          <a:p>
            <a:pPr marL="1143000" lvl="2" indent="-228600">
              <a:buFont typeface="+mj-lt"/>
              <a:buAutoNum type="arabicPeriod"/>
            </a:pPr>
            <a:r>
              <a:rPr lang="en-US" baseline="0" dirty="0" smtClean="0"/>
              <a:t>Asking everyone to wear their SELAH shirts on that day! More communications will be made leading up to this date! But its going to be a powerful night! </a:t>
            </a:r>
            <a:br>
              <a:rPr lang="en-US" baseline="0" dirty="0" smtClean="0"/>
            </a:br>
            <a:endParaRPr lang="en-US" baseline="0" dirty="0" smtClean="0"/>
          </a:p>
          <a:p>
            <a:pPr marL="228600" lvl="0" indent="-228600">
              <a:buFont typeface="+mj-lt"/>
              <a:buAutoNum type="arabicPeriod"/>
            </a:pPr>
            <a:r>
              <a:rPr lang="en-US" baseline="0" dirty="0" smtClean="0"/>
              <a:t>This year we’ve added both an Adult and  Youth Version. That means that the youth and adults will be fasting at the same time! We are encouraging Families to Fast at the same time!</a:t>
            </a:r>
          </a:p>
          <a:p>
            <a:pPr marL="228600" lvl="0" indent="-228600">
              <a:buFont typeface="+mj-lt"/>
              <a:buAutoNum type="arabicPeriod"/>
            </a:pPr>
            <a:r>
              <a:rPr lang="en-US" baseline="0" dirty="0" smtClean="0"/>
              <a:t>Devotional Journals are new, this year, </a:t>
            </a:r>
          </a:p>
          <a:p>
            <a:pPr marL="685800" lvl="1" indent="-228600">
              <a:buFont typeface="+mj-lt"/>
              <a:buAutoNum type="arabicPeriod"/>
            </a:pPr>
            <a:r>
              <a:rPr lang="en-US" baseline="0" dirty="0" smtClean="0"/>
              <a:t>That means for each day, there will be a space in your journal for you to an answer a question. </a:t>
            </a:r>
          </a:p>
          <a:p>
            <a:pPr marL="685800" lvl="1" indent="-228600">
              <a:buFont typeface="+mj-lt"/>
              <a:buAutoNum type="arabicPeriod"/>
            </a:pPr>
            <a:r>
              <a:rPr lang="en-US" baseline="0" dirty="0" smtClean="0"/>
              <a:t>This is intended to help you track your progress during the fast! </a:t>
            </a:r>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14</a:t>
            </a:fld>
            <a:endParaRPr lang="en-US"/>
          </a:p>
        </p:txBody>
      </p:sp>
    </p:spTree>
    <p:extLst>
      <p:ext uri="{BB962C8B-B14F-4D97-AF65-F5344CB8AC3E}">
        <p14:creationId xmlns:p14="http://schemas.microsoft.com/office/powerpoint/2010/main" val="22666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addition to your devotional,</a:t>
            </a:r>
            <a:r>
              <a:rPr lang="en-US" baseline="0" dirty="0" smtClean="0"/>
              <a:t> there is a SELAH word of the DAY. </a:t>
            </a:r>
          </a:p>
          <a:p>
            <a:pPr marL="685800" lvl="1" indent="-228600">
              <a:buFont typeface="+mj-lt"/>
              <a:buAutoNum type="arabicPeriod"/>
            </a:pPr>
            <a:r>
              <a:rPr lang="en-US" baseline="0" dirty="0" smtClean="0"/>
              <a:t>This has been included as a means to incorporate our season of SELAH into our fast. </a:t>
            </a:r>
          </a:p>
          <a:p>
            <a:pPr marL="685800" lvl="1" indent="-228600">
              <a:buFont typeface="+mj-lt"/>
              <a:buAutoNum type="arabicPeriod"/>
            </a:pPr>
            <a:r>
              <a:rPr lang="en-US" baseline="0" dirty="0" smtClean="0"/>
              <a:t>As you heard, Pastor will also be in SEEK with us as a congregation. And as a means of keeping our Pastor in our prayers, we’ve incorporated a SELAH word, that challenges you to meditate. </a:t>
            </a:r>
          </a:p>
          <a:p>
            <a:pPr marL="1143000" lvl="2" indent="-228600">
              <a:buFont typeface="+mj-lt"/>
              <a:buAutoNum type="arabicPeriod"/>
            </a:pPr>
            <a:r>
              <a:rPr lang="en-US" baseline="0" dirty="0" smtClean="0"/>
              <a:t>For example, the devotional topic may be LOVE and the SELAH word of the day will be REKINDLE. You then would get a journal question that will ask you a question about LOVE. </a:t>
            </a:r>
          </a:p>
          <a:p>
            <a:pPr marL="228600" lvl="0" indent="-228600">
              <a:buFont typeface="+mj-lt"/>
              <a:buAutoNum type="arabicPeriod"/>
            </a:pPr>
            <a:r>
              <a:rPr lang="en-US" baseline="0" dirty="0" smtClean="0"/>
              <a:t>Additionally, we’ve added prayer goals! </a:t>
            </a:r>
          </a:p>
          <a:p>
            <a:pPr marL="685800" lvl="1" indent="-228600">
              <a:buFont typeface="+mj-lt"/>
              <a:buAutoNum type="arabicPeriod"/>
            </a:pPr>
            <a:r>
              <a:rPr lang="en-US" baseline="0" dirty="0" smtClean="0"/>
              <a:t>We are working our way up to prayer! </a:t>
            </a:r>
          </a:p>
          <a:p>
            <a:pPr marL="685800" lvl="1" indent="-228600">
              <a:buFont typeface="+mj-lt"/>
              <a:buAutoNum type="arabicPeriod"/>
            </a:pPr>
            <a:r>
              <a:rPr lang="en-US" baseline="0" dirty="0" smtClean="0"/>
              <a:t>Remember, this isn’t just about subtraction, but addition. So we are adding and working our way up in prayer!</a:t>
            </a:r>
          </a:p>
          <a:p>
            <a:pPr marL="685800" lvl="1" indent="-228600">
              <a:buFont typeface="+mj-lt"/>
              <a:buAutoNum type="arabicPeriod"/>
            </a:pPr>
            <a:r>
              <a:rPr lang="en-US" baseline="0" dirty="0" smtClean="0"/>
              <a:t>Prayer Goals are set, for UNINTERRUPTED TIME! </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15</a:t>
            </a:fld>
            <a:endParaRPr lang="en-US"/>
          </a:p>
        </p:txBody>
      </p:sp>
    </p:spTree>
    <p:extLst>
      <p:ext uri="{BB962C8B-B14F-4D97-AF65-F5344CB8AC3E}">
        <p14:creationId xmlns:p14="http://schemas.microsoft.com/office/powerpoint/2010/main" val="15994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In the most simple terms, fasting is abstaining from</a:t>
            </a:r>
            <a:r>
              <a:rPr lang="en-US" sz="1200" b="1" u="sng" kern="1200" baseline="0" dirty="0" smtClean="0">
                <a:solidFill>
                  <a:schemeClr val="tx1"/>
                </a:solidFill>
                <a:effectLst/>
                <a:latin typeface="+mn-lt"/>
                <a:ea typeface="+mn-ea"/>
                <a:cs typeface="+mn-cs"/>
              </a:rPr>
              <a:t> food; where we get breakfast</a:t>
            </a:r>
            <a:endParaRPr lang="en-US" sz="1200" b="1"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Not specifically Christian:</a:t>
            </a:r>
          </a:p>
          <a:p>
            <a:pPr algn="l">
              <a:buFont typeface="Arial" panose="020B0604020202020204" pitchFamily="34" charset="0"/>
              <a:buChar char="•"/>
              <a:defRPr/>
            </a:pPr>
            <a:r>
              <a:rPr lang="en-US" sz="1200" dirty="0" smtClean="0">
                <a:latin typeface="Times New Roman" panose="02020603050405020304" pitchFamily="18" charset="0"/>
                <a:cs typeface="Times New Roman" panose="02020603050405020304" pitchFamily="18" charset="0"/>
              </a:rPr>
              <a:t>Hinduism – critical</a:t>
            </a:r>
          </a:p>
          <a:p>
            <a:pPr algn="l">
              <a:buFont typeface="Arial" panose="020B0604020202020204" pitchFamily="34" charset="0"/>
              <a:buChar char="•"/>
              <a:defRPr/>
            </a:pPr>
            <a:r>
              <a:rPr lang="en-US" sz="1200" dirty="0" err="1" smtClean="0">
                <a:latin typeface="Times New Roman" panose="02020603050405020304" pitchFamily="18" charset="0"/>
                <a:cs typeface="Times New Roman" panose="02020603050405020304" pitchFamily="18" charset="0"/>
              </a:rPr>
              <a:t>Bahai</a:t>
            </a:r>
            <a:r>
              <a:rPr lang="en-US" sz="1200" dirty="0" smtClean="0">
                <a:latin typeface="Times New Roman" panose="02020603050405020304" pitchFamily="18" charset="0"/>
                <a:cs typeface="Times New Roman" panose="02020603050405020304" pitchFamily="18" charset="0"/>
              </a:rPr>
              <a:t> – one month a year</a:t>
            </a:r>
          </a:p>
          <a:p>
            <a:pPr algn="l">
              <a:buFont typeface="Arial" panose="020B0604020202020204" pitchFamily="34" charset="0"/>
              <a:buChar char="•"/>
              <a:defRPr/>
            </a:pPr>
            <a:r>
              <a:rPr lang="en-US" sz="1200" dirty="0" smtClean="0">
                <a:latin typeface="Times New Roman" panose="02020603050405020304" pitchFamily="18" charset="0"/>
                <a:cs typeface="Times New Roman" panose="02020603050405020304" pitchFamily="18" charset="0"/>
              </a:rPr>
              <a:t>Buddhism – during extreme meditations</a:t>
            </a:r>
          </a:p>
          <a:p>
            <a:pPr algn="l">
              <a:buFont typeface="Arial" panose="020B0604020202020204" pitchFamily="34" charset="0"/>
              <a:buChar char="•"/>
              <a:defRPr/>
            </a:pPr>
            <a:r>
              <a:rPr lang="en-US" sz="1200" dirty="0" smtClean="0">
                <a:latin typeface="Times New Roman" panose="02020603050405020304" pitchFamily="18" charset="0"/>
                <a:cs typeface="Times New Roman" panose="02020603050405020304" pitchFamily="18" charset="0"/>
              </a:rPr>
              <a:t>Islam – Ramadan</a:t>
            </a:r>
          </a:p>
          <a:p>
            <a:pPr algn="l">
              <a:buFont typeface="Arial" panose="020B0604020202020204" pitchFamily="34" charset="0"/>
              <a:buChar char="•"/>
              <a:defRPr/>
            </a:pPr>
            <a:r>
              <a:rPr lang="en-US" sz="1200" dirty="0" smtClean="0">
                <a:latin typeface="Times New Roman" panose="02020603050405020304" pitchFamily="18" charset="0"/>
                <a:cs typeface="Times New Roman" panose="02020603050405020304" pitchFamily="18" charset="0"/>
              </a:rPr>
              <a:t>Judaism – Yom Kippur, </a:t>
            </a:r>
            <a:r>
              <a:rPr lang="en-US" sz="1200" dirty="0" err="1" smtClean="0">
                <a:latin typeface="Times New Roman" panose="02020603050405020304" pitchFamily="18" charset="0"/>
                <a:cs typeface="Times New Roman" panose="02020603050405020304" pitchFamily="18" charset="0"/>
              </a:rPr>
              <a:t>Tisha</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B’Av</a:t>
            </a:r>
            <a:endParaRPr lang="en-US" sz="1200" dirty="0" smtClean="0">
              <a:latin typeface="Times New Roman" panose="02020603050405020304" pitchFamily="18" charset="0"/>
              <a:cs typeface="Times New Roman" panose="02020603050405020304" pitchFamily="18" charset="0"/>
            </a:endParaRPr>
          </a:p>
          <a:p>
            <a:pPr algn="l">
              <a:buFont typeface="Arial" panose="020B0604020202020204" pitchFamily="34" charset="0"/>
              <a:buChar char="•"/>
              <a:defRPr/>
            </a:pPr>
            <a:endParaRPr lang="en-US" sz="1200" dirty="0" smtClean="0">
              <a:latin typeface="Times New Roman" panose="02020603050405020304" pitchFamily="18" charset="0"/>
              <a:cs typeface="Times New Roman" panose="02020603050405020304" pitchFamily="18" charset="0"/>
            </a:endParaRPr>
          </a:p>
          <a:p>
            <a:pPr algn="l">
              <a:buFont typeface="Arial" panose="020B0604020202020204" pitchFamily="34" charset="0"/>
              <a:buNone/>
              <a:defRPr/>
            </a:pPr>
            <a:r>
              <a:rPr lang="en-US" sz="1200" b="0" i="1" u="none" strike="noStrike" kern="1200" dirty="0" smtClean="0">
                <a:solidFill>
                  <a:schemeClr val="tx1"/>
                </a:solidFill>
                <a:effectLst/>
                <a:latin typeface="+mn-lt"/>
                <a:ea typeface="+mn-ea"/>
                <a:cs typeface="+mn-cs"/>
              </a:rPr>
              <a:t>“He said that the purpose of fasting is not just to eliminate something from your life, it's a way to replace it and supplement it with prayer. The reverend said fasting is a way for believers to redirect their attention back to God” Lavarin</a:t>
            </a:r>
          </a:p>
          <a:p>
            <a:pPr algn="l">
              <a:buFont typeface="Arial" panose="020B0604020202020204" pitchFamily="34" charset="0"/>
              <a:buNone/>
              <a:defRPr/>
            </a:pPr>
            <a:endParaRPr lang="en-US" sz="1200" b="0" i="1" u="none" strike="noStrike" kern="1200" dirty="0" smtClean="0">
              <a:solidFill>
                <a:schemeClr val="tx1"/>
              </a:solidFill>
              <a:effectLst/>
              <a:latin typeface="+mn-lt"/>
              <a:ea typeface="+mn-ea"/>
              <a:cs typeface="+mn-cs"/>
            </a:endParaRPr>
          </a:p>
          <a:p>
            <a:pPr algn="l">
              <a:buFont typeface="Arial" panose="020B0604020202020204" pitchFamily="34" charset="0"/>
              <a:buNone/>
              <a:defRPr/>
            </a:pPr>
            <a:r>
              <a:rPr lang="en-US" sz="1200" b="1" i="0" u="sng" strike="noStrike" kern="1200" dirty="0" smtClean="0">
                <a:solidFill>
                  <a:schemeClr val="tx1"/>
                </a:solidFill>
                <a:effectLst/>
                <a:latin typeface="+mn-lt"/>
                <a:ea typeface="+mn-ea"/>
                <a:cs typeface="+mn-cs"/>
              </a:rPr>
              <a:t>What is Fasting:</a:t>
            </a:r>
          </a:p>
          <a:p>
            <a:pPr marL="171450" indent="-171450" algn="l">
              <a:buFont typeface="Arial" panose="020B0604020202020204" pitchFamily="34" charset="0"/>
              <a:buChar char="•"/>
              <a:defRPr/>
            </a:pPr>
            <a:r>
              <a:rPr lang="en-US" sz="1200" b="0" i="0" u="none" strike="noStrike" kern="1200" dirty="0" smtClean="0">
                <a:solidFill>
                  <a:schemeClr val="tx1"/>
                </a:solidFill>
                <a:effectLst/>
                <a:latin typeface="+mn-lt"/>
                <a:ea typeface="+mn-ea"/>
                <a:cs typeface="+mn-cs"/>
              </a:rPr>
              <a:t>Fasting</a:t>
            </a:r>
            <a:r>
              <a:rPr lang="en-US" sz="1200" b="0" i="0" u="none" strike="noStrike" kern="1200" baseline="0" dirty="0" smtClean="0">
                <a:solidFill>
                  <a:schemeClr val="tx1"/>
                </a:solidFill>
                <a:effectLst/>
                <a:latin typeface="+mn-lt"/>
                <a:ea typeface="+mn-ea"/>
                <a:cs typeface="+mn-cs"/>
              </a:rPr>
              <a:t> is our way of HEARING GOD, because God is always speaking, the problem is that we are too distracted!</a:t>
            </a:r>
          </a:p>
          <a:p>
            <a:pPr marL="171450" indent="-171450" algn="l">
              <a:buFont typeface="Arial" panose="020B0604020202020204" pitchFamily="34" charset="0"/>
              <a:buChar char="•"/>
              <a:defRPr/>
            </a:pPr>
            <a:r>
              <a:rPr lang="en-US" sz="1200" b="0" i="0" u="none" strike="noStrike" kern="1200" baseline="0" dirty="0" smtClean="0">
                <a:solidFill>
                  <a:schemeClr val="tx1"/>
                </a:solidFill>
                <a:effectLst/>
                <a:latin typeface="+mn-lt"/>
                <a:ea typeface="+mn-ea"/>
                <a:cs typeface="+mn-cs"/>
              </a:rPr>
              <a:t>Fasting is hearing what God has always been saying</a:t>
            </a:r>
          </a:p>
          <a:p>
            <a:pPr marL="171450" indent="-171450" algn="l">
              <a:buFont typeface="Arial" panose="020B0604020202020204" pitchFamily="34" charset="0"/>
              <a:buChar char="•"/>
              <a:defRPr/>
            </a:pPr>
            <a:r>
              <a:rPr lang="en-US" sz="1200" b="0" i="0" u="none" strike="noStrike" kern="1200" baseline="0" dirty="0" smtClean="0">
                <a:solidFill>
                  <a:schemeClr val="tx1"/>
                </a:solidFill>
                <a:effectLst/>
                <a:latin typeface="+mn-lt"/>
                <a:ea typeface="+mn-ea"/>
                <a:cs typeface="+mn-cs"/>
              </a:rPr>
              <a:t>Its silencing the distraction or the things in our lives that prevent us from hearing from God to begin with!</a:t>
            </a:r>
          </a:p>
          <a:p>
            <a:pPr marL="171450" indent="-171450" algn="l">
              <a:buFont typeface="Arial" panose="020B0604020202020204" pitchFamily="34" charset="0"/>
              <a:buChar char="•"/>
              <a:defRPr/>
            </a:pPr>
            <a:r>
              <a:rPr lang="en-US" sz="1200" b="0" i="0" u="none" strike="noStrike" kern="1200" baseline="0" dirty="0" smtClean="0">
                <a:solidFill>
                  <a:schemeClr val="tx1"/>
                </a:solidFill>
                <a:effectLst/>
                <a:latin typeface="+mn-lt"/>
                <a:ea typeface="+mn-ea"/>
                <a:cs typeface="+mn-cs"/>
              </a:rPr>
              <a:t>If God is always speaking, what is preventing us from hearing God?</a:t>
            </a:r>
            <a:endParaRPr lang="en-US" sz="1200" i="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Recommendation not a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you may be shocked to find out that scripture does not require Christians to fast.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While scripture does not require Christians to fast, scripture does reveal the importance of fasting.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Other Ways to Fast: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fasting is a spiritual disciple that highlights the abstaining from personal pleasure, fasting is not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Although many people will choose to abstain from food during their fast, food is not the only means of fasting. Believers can choose to abstain from anything that can potentially serve as a distraction in their pursuit of seeking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Because Fasting is not only about what you eat, you can choose to fast from</a:t>
            </a:r>
            <a:r>
              <a:rPr lang="en-US" baseline="0" dirty="0" smtClean="0"/>
              <a:t> anything that takes up and interferes with your walk with God, within reason.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2</a:t>
            </a:fld>
            <a:endParaRPr lang="en-US"/>
          </a:p>
        </p:txBody>
      </p:sp>
    </p:spTree>
    <p:extLst>
      <p:ext uri="{BB962C8B-B14F-4D97-AF65-F5344CB8AC3E}">
        <p14:creationId xmlns:p14="http://schemas.microsoft.com/office/powerpoint/2010/main" val="342883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Pastor Wesley</a:t>
            </a:r>
          </a:p>
          <a:p>
            <a:endParaRPr lang="en-US" dirty="0" smtClean="0"/>
          </a:p>
          <a:p>
            <a:r>
              <a:rPr lang="en-US" dirty="0" smtClean="0"/>
              <a:t>Fasting is a spiritual discipline</a:t>
            </a:r>
          </a:p>
          <a:p>
            <a:endParaRPr lang="en-US" dirty="0" smtClean="0"/>
          </a:p>
          <a:p>
            <a:r>
              <a:rPr lang="en-US" sz="1200" b="0" i="0" u="none" strike="noStrike" kern="1200" dirty="0" smtClean="0">
                <a:solidFill>
                  <a:schemeClr val="tx1"/>
                </a:solidFill>
                <a:effectLst/>
                <a:latin typeface="+mn-lt"/>
                <a:ea typeface="+mn-ea"/>
                <a:cs typeface="+mn-cs"/>
              </a:rPr>
              <a:t>The spiritual disciplines are those practices found in Scripture that promote spiritual growth among believers in the gospel of Jesus Christ. They are habits of devotion, habits of experiential Christianity that have been practiced by God’s people since biblical </a:t>
            </a:r>
            <a:r>
              <a:rPr lang="en-US" sz="1200" b="0" i="0" u="none" strike="noStrike" kern="1200" dirty="0" err="1" smtClean="0">
                <a:solidFill>
                  <a:schemeClr val="tx1"/>
                </a:solidFill>
                <a:effectLst/>
                <a:latin typeface="+mn-lt"/>
                <a:ea typeface="+mn-ea"/>
                <a:cs typeface="+mn-cs"/>
              </a:rPr>
              <a:t>times</a:t>
            </a:r>
            <a:r>
              <a:rPr lang="en-US" dirty="0" err="1" smtClean="0"/>
              <a:t>e</a:t>
            </a:r>
            <a:endParaRPr lang="en-US" dirty="0" smtClean="0"/>
          </a:p>
          <a:p>
            <a:pPr marL="0" indent="0">
              <a:buFont typeface="Arial" panose="020B0604020202020204" pitchFamily="34" charset="0"/>
              <a:buNone/>
            </a:pPr>
            <a:endParaRPr lang="en-US" dirty="0" smtClean="0"/>
          </a:p>
          <a:p>
            <a:pPr marL="0" indent="0" algn="l">
              <a:buFont typeface="Arial" panose="020B0604020202020204" pitchFamily="34" charset="0"/>
              <a:buNone/>
            </a:pPr>
            <a:r>
              <a:rPr lang="en-US" b="1" u="sng" dirty="0" smtClean="0"/>
              <a:t>Cooperate Disciplines </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Confession of sins</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Worship</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Celebration</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Seeking/Giving guidance</a:t>
            </a:r>
          </a:p>
          <a:p>
            <a:pPr algn="l">
              <a:buFont typeface="Wingdings" panose="05000000000000000000" pitchFamily="2" charset="2"/>
              <a:buChar char="ü"/>
              <a:defRPr/>
            </a:pPr>
            <a:endParaRPr lang="en-US" sz="1200" dirty="0" smtClean="0">
              <a:latin typeface="Times New Roman" panose="02020603050405020304" pitchFamily="18" charset="0"/>
              <a:cs typeface="Times New Roman" panose="02020603050405020304" pitchFamily="18" charset="0"/>
            </a:endParaRPr>
          </a:p>
          <a:p>
            <a:pPr algn="l">
              <a:buFont typeface="Wingdings" panose="05000000000000000000" pitchFamily="2" charset="2"/>
              <a:buNone/>
              <a:defRPr/>
            </a:pPr>
            <a:r>
              <a:rPr lang="en-US" sz="1200" b="1" u="sng" dirty="0" smtClean="0">
                <a:latin typeface="Times New Roman" panose="02020603050405020304" pitchFamily="18" charset="0"/>
                <a:cs typeface="Times New Roman" panose="02020603050405020304" pitchFamily="18" charset="0"/>
              </a:rPr>
              <a:t>Inner Disciplines</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Devotion/Meditation</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Study</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Prayer</a:t>
            </a:r>
          </a:p>
          <a:p>
            <a:pPr algn="l">
              <a:buFont typeface="Wingdings" panose="05000000000000000000" pitchFamily="2" charset="2"/>
              <a:buChar char="ü"/>
              <a:defRPr/>
            </a:pPr>
            <a:r>
              <a:rPr lang="en-US" sz="1200" dirty="0" smtClean="0">
                <a:latin typeface="Times New Roman" panose="02020603050405020304" pitchFamily="18" charset="0"/>
                <a:cs typeface="Times New Roman" panose="02020603050405020304" pitchFamily="18" charset="0"/>
              </a:rPr>
              <a:t>Fasting</a:t>
            </a:r>
          </a:p>
          <a:p>
            <a:pPr algn="l">
              <a:buFont typeface="Wingdings" panose="05000000000000000000" pitchFamily="2" charset="2"/>
              <a:buNone/>
              <a:defRPr/>
            </a:pPr>
            <a:endParaRPr lang="en-US" sz="12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3</a:t>
            </a:fld>
            <a:endParaRPr lang="en-US"/>
          </a:p>
        </p:txBody>
      </p:sp>
    </p:spTree>
    <p:extLst>
      <p:ext uri="{BB962C8B-B14F-4D97-AF65-F5344CB8AC3E}">
        <p14:creationId xmlns:p14="http://schemas.microsoft.com/office/powerpoint/2010/main" val="102456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Pastor Wesley</a:t>
            </a:r>
          </a:p>
          <a:p>
            <a:endParaRPr lang="en-US" dirty="0" smtClean="0"/>
          </a:p>
          <a:p>
            <a:r>
              <a:rPr lang="en-US" dirty="0" smtClean="0"/>
              <a:t>We do not fast for piety, as a matter of Fact, Jesus directly rejects this type of fasting!</a:t>
            </a:r>
            <a:r>
              <a:rPr lang="en-US" baseline="0" dirty="0" smtClean="0"/>
              <a:t> Calls it out! </a:t>
            </a:r>
          </a:p>
          <a:p>
            <a:endParaRPr lang="en-US" baseline="0" dirty="0" smtClean="0"/>
          </a:p>
          <a:p>
            <a:r>
              <a:rPr lang="en-US" baseline="0" dirty="0" smtClean="0"/>
              <a:t>Its important to note, that as you enter into a fast, that God may not answer your prayers</a:t>
            </a:r>
            <a:endParaRPr lang="en-US" dirty="0" smtClean="0"/>
          </a:p>
        </p:txBody>
      </p:sp>
      <p:sp>
        <p:nvSpPr>
          <p:cNvPr id="4" name="Slide Number Placeholder 3"/>
          <p:cNvSpPr>
            <a:spLocks noGrp="1"/>
          </p:cNvSpPr>
          <p:nvPr>
            <p:ph type="sldNum" sz="quarter" idx="10"/>
          </p:nvPr>
        </p:nvSpPr>
        <p:spPr/>
        <p:txBody>
          <a:bodyPr/>
          <a:lstStyle/>
          <a:p>
            <a:fld id="{D05E42AB-8EC9-48AE-8085-10F4573A37E3}" type="slidenum">
              <a:rPr lang="en-US" smtClean="0"/>
              <a:t>4</a:t>
            </a:fld>
            <a:endParaRPr lang="en-US"/>
          </a:p>
        </p:txBody>
      </p:sp>
    </p:spTree>
    <p:extLst>
      <p:ext uri="{BB962C8B-B14F-4D97-AF65-F5344CB8AC3E}">
        <p14:creationId xmlns:p14="http://schemas.microsoft.com/office/powerpoint/2010/main" val="348978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Isaiah</a:t>
            </a:r>
            <a:r>
              <a:rPr lang="en-US" b="1" u="sng" baseline="0" dirty="0" smtClean="0"/>
              <a:t> 58 Fasting that Pleases God: </a:t>
            </a:r>
          </a:p>
          <a:p>
            <a:r>
              <a:rPr lang="en-US" sz="1200" b="0" i="0" u="none" strike="noStrike" kern="1200" dirty="0" smtClean="0">
                <a:solidFill>
                  <a:schemeClr val="tx1"/>
                </a:solidFill>
                <a:effectLst/>
                <a:latin typeface="+mn-lt"/>
                <a:ea typeface="+mn-ea"/>
                <a:cs typeface="+mn-cs"/>
              </a:rPr>
              <a:t>Is not this the fast that I choose:</a:t>
            </a:r>
            <a:r>
              <a:rPr lang="en-US" dirty="0" smtClean="0"/>
              <a:t/>
            </a:r>
            <a:br>
              <a:rPr lang="en-US" dirty="0" smtClean="0"/>
            </a:br>
            <a:r>
              <a:rPr lang="en-US" sz="1200" b="0" i="0" u="none" strike="noStrike" kern="1200" dirty="0" smtClean="0">
                <a:solidFill>
                  <a:schemeClr val="tx1"/>
                </a:solidFill>
                <a:effectLst/>
                <a:latin typeface="+mn-lt"/>
                <a:ea typeface="+mn-ea"/>
                <a:cs typeface="+mn-cs"/>
              </a:rPr>
              <a:t>    to loose the bonds of injustice,</a:t>
            </a:r>
            <a:r>
              <a:rPr lang="en-US" dirty="0" smtClean="0"/>
              <a:t/>
            </a:r>
            <a:br>
              <a:rPr lang="en-US" dirty="0" smtClean="0"/>
            </a:br>
            <a:r>
              <a:rPr lang="en-US" sz="1200" b="0" i="0" u="none" strike="noStrike" kern="1200" dirty="0" smtClean="0">
                <a:solidFill>
                  <a:schemeClr val="tx1"/>
                </a:solidFill>
                <a:effectLst/>
                <a:latin typeface="+mn-lt"/>
                <a:ea typeface="+mn-ea"/>
                <a:cs typeface="+mn-cs"/>
              </a:rPr>
              <a:t>    to undo the thongs of the yoke,</a:t>
            </a:r>
            <a:r>
              <a:rPr lang="en-US" dirty="0" smtClean="0"/>
              <a:t/>
            </a:r>
            <a:br>
              <a:rPr lang="en-US" dirty="0" smtClean="0"/>
            </a:br>
            <a:r>
              <a:rPr lang="en-US" sz="1200" b="0" i="0" u="none" strike="noStrike" kern="1200" dirty="0" smtClean="0">
                <a:solidFill>
                  <a:schemeClr val="tx1"/>
                </a:solidFill>
                <a:effectLst/>
                <a:latin typeface="+mn-lt"/>
                <a:ea typeface="+mn-ea"/>
                <a:cs typeface="+mn-cs"/>
              </a:rPr>
              <a:t>to let the oppressed go free,</a:t>
            </a:r>
            <a:r>
              <a:rPr lang="en-US" dirty="0" smtClean="0"/>
              <a:t/>
            </a:r>
            <a:br>
              <a:rPr lang="en-US" dirty="0" smtClean="0"/>
            </a:br>
            <a:r>
              <a:rPr lang="en-US" sz="1200" b="0" i="0" u="none" strike="noStrike" kern="1200" dirty="0" smtClean="0">
                <a:solidFill>
                  <a:schemeClr val="tx1"/>
                </a:solidFill>
                <a:effectLst/>
                <a:latin typeface="+mn-lt"/>
                <a:ea typeface="+mn-ea"/>
                <a:cs typeface="+mn-cs"/>
              </a:rPr>
              <a:t>    and to break every yoke?</a:t>
            </a:r>
            <a:r>
              <a:rPr lang="en-US" dirty="0" smtClean="0"/>
              <a:t/>
            </a:r>
            <a:br>
              <a:rPr lang="en-US" dirty="0" smtClean="0"/>
            </a:br>
            <a:r>
              <a:rPr lang="en-US" sz="1200" b="1" i="0" u="none" strike="noStrike" kern="1200" baseline="30000" dirty="0" smtClean="0">
                <a:solidFill>
                  <a:schemeClr val="tx1"/>
                </a:solidFill>
                <a:effectLst/>
                <a:latin typeface="+mn-lt"/>
                <a:ea typeface="+mn-ea"/>
                <a:cs typeface="+mn-cs"/>
              </a:rPr>
              <a:t>7 </a:t>
            </a:r>
            <a:r>
              <a:rPr lang="en-US" sz="1200" b="0" i="0" u="none" strike="noStrike" kern="1200" dirty="0" smtClean="0">
                <a:solidFill>
                  <a:schemeClr val="tx1"/>
                </a:solidFill>
                <a:effectLst/>
                <a:latin typeface="+mn-lt"/>
                <a:ea typeface="+mn-ea"/>
                <a:cs typeface="+mn-cs"/>
              </a:rPr>
              <a:t>Is it not to share your bread with the hungry,</a:t>
            </a:r>
            <a:r>
              <a:rPr lang="en-US" dirty="0" smtClean="0"/>
              <a:t/>
            </a:r>
            <a:br>
              <a:rPr lang="en-US" dirty="0" smtClean="0"/>
            </a:br>
            <a:r>
              <a:rPr lang="en-US" sz="1200" b="0" i="0" u="none" strike="noStrike" kern="1200" dirty="0" smtClean="0">
                <a:solidFill>
                  <a:schemeClr val="tx1"/>
                </a:solidFill>
                <a:effectLst/>
                <a:latin typeface="+mn-lt"/>
                <a:ea typeface="+mn-ea"/>
                <a:cs typeface="+mn-cs"/>
              </a:rPr>
              <a:t>    and bring the homeless poor into your house;</a:t>
            </a:r>
            <a:r>
              <a:rPr lang="en-US" dirty="0" smtClean="0"/>
              <a:t/>
            </a:r>
            <a:br>
              <a:rPr lang="en-US" dirty="0" smtClean="0"/>
            </a:br>
            <a:r>
              <a:rPr lang="en-US" sz="1200" b="0" i="0" u="none" strike="noStrike" kern="1200" dirty="0" smtClean="0">
                <a:solidFill>
                  <a:schemeClr val="tx1"/>
                </a:solidFill>
                <a:effectLst/>
                <a:latin typeface="+mn-lt"/>
                <a:ea typeface="+mn-ea"/>
                <a:cs typeface="+mn-cs"/>
              </a:rPr>
              <a:t>when you see the naked, to cover them,</a:t>
            </a:r>
            <a:r>
              <a:rPr lang="en-US" dirty="0" smtClean="0"/>
              <a:t/>
            </a:r>
            <a:br>
              <a:rPr lang="en-US" dirty="0" smtClean="0"/>
            </a:br>
            <a:r>
              <a:rPr lang="en-US" sz="1200" b="0" i="0" u="none" strike="noStrike" kern="1200" dirty="0" smtClean="0">
                <a:solidFill>
                  <a:schemeClr val="tx1"/>
                </a:solidFill>
                <a:effectLst/>
                <a:latin typeface="+mn-lt"/>
                <a:ea typeface="+mn-ea"/>
                <a:cs typeface="+mn-cs"/>
              </a:rPr>
              <a:t>    and not to hide yourself from your own kin?</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When you fast, do not be somber like the hypocrites, for they disfigure their faces to show men they are fasting. Truly I tell you, they already have their full reward. </a:t>
            </a:r>
            <a:r>
              <a:rPr lang="en-US" sz="1200" b="1" i="0" u="none" strike="noStrike" kern="1200" dirty="0" smtClean="0">
                <a:solidFill>
                  <a:schemeClr val="tx1"/>
                </a:solidFill>
                <a:effectLst/>
                <a:latin typeface="+mn-lt"/>
                <a:ea typeface="+mn-ea"/>
                <a:cs typeface="+mn-cs"/>
                <a:hlinkClick r:id="rId3"/>
              </a:rPr>
              <a:t>17</a:t>
            </a:r>
            <a:r>
              <a:rPr lang="en-US" sz="1200" b="0" i="0" u="none" strike="noStrike" kern="1200" dirty="0" smtClean="0">
                <a:solidFill>
                  <a:schemeClr val="tx1"/>
                </a:solidFill>
                <a:effectLst/>
                <a:latin typeface="+mn-lt"/>
                <a:ea typeface="+mn-ea"/>
                <a:cs typeface="+mn-cs"/>
              </a:rPr>
              <a:t>But when you fast, anoint your head and wash your face, </a:t>
            </a:r>
            <a:r>
              <a:rPr lang="en-US" sz="1200" b="1" i="0" u="none" strike="noStrike" kern="1200" dirty="0" smtClean="0">
                <a:solidFill>
                  <a:schemeClr val="tx1"/>
                </a:solidFill>
                <a:effectLst/>
                <a:latin typeface="+mn-lt"/>
                <a:ea typeface="+mn-ea"/>
                <a:cs typeface="+mn-cs"/>
                <a:hlinkClick r:id="rId4"/>
              </a:rPr>
              <a:t>18</a:t>
            </a:r>
            <a:r>
              <a:rPr lang="en-US" sz="1200" b="0" i="0" u="none" strike="noStrike" kern="1200" dirty="0" smtClean="0">
                <a:solidFill>
                  <a:schemeClr val="tx1"/>
                </a:solidFill>
                <a:effectLst/>
                <a:latin typeface="+mn-lt"/>
                <a:ea typeface="+mn-ea"/>
                <a:cs typeface="+mn-cs"/>
              </a:rPr>
              <a:t>so that your fasting will not be obvious to men, but only to your Father, who is unseen. And your Father, who sees what is done in secret, will reward you. </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5</a:t>
            </a:fld>
            <a:endParaRPr lang="en-US"/>
          </a:p>
        </p:txBody>
      </p:sp>
    </p:spTree>
    <p:extLst>
      <p:ext uri="{BB962C8B-B14F-4D97-AF65-F5344CB8AC3E}">
        <p14:creationId xmlns:p14="http://schemas.microsoft.com/office/powerpoint/2010/main" val="193189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Daniel 1:8</a:t>
            </a:r>
            <a:r>
              <a:rPr lang="en-US" sz="1200" b="0" i="0" u="none" strike="noStrike" kern="12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8</a:t>
            </a:r>
            <a:r>
              <a:rPr lang="en-US" sz="1200" b="0" i="0" u="none" strike="noStrike" kern="1200" dirty="0" smtClean="0">
                <a:solidFill>
                  <a:schemeClr val="tx1"/>
                </a:solidFill>
                <a:effectLst/>
                <a:latin typeface="+mn-lt"/>
                <a:ea typeface="+mn-ea"/>
                <a:cs typeface="+mn-cs"/>
              </a:rPr>
              <a:t>But Daniel resolved not to defile himself with the royal food and wine, and he asked the chief official for permission not to defile himself this way.</a:t>
            </a:r>
          </a:p>
          <a:p>
            <a:r>
              <a:rPr lang="en-US" sz="1200" b="1" i="0" u="none" strike="noStrike" kern="1200" dirty="0" smtClean="0">
                <a:solidFill>
                  <a:schemeClr val="tx1"/>
                </a:solidFill>
                <a:effectLst/>
                <a:latin typeface="+mn-lt"/>
                <a:ea typeface="+mn-ea"/>
                <a:cs typeface="+mn-cs"/>
                <a:hlinkClick r:id="rId4"/>
              </a:rPr>
              <a:t>Joel 1:14</a:t>
            </a:r>
            <a:r>
              <a:rPr lang="en-US" sz="1200" b="0" i="0" u="none" strike="noStrike" kern="12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14</a:t>
            </a:r>
            <a:r>
              <a:rPr lang="en-US" sz="1200" b="0" i="0" u="none" strike="noStrike" kern="1200" dirty="0" smtClean="0">
                <a:solidFill>
                  <a:schemeClr val="tx1"/>
                </a:solidFill>
                <a:effectLst/>
                <a:latin typeface="+mn-lt"/>
                <a:ea typeface="+mn-ea"/>
                <a:cs typeface="+mn-cs"/>
              </a:rPr>
              <a:t>Declare a holy fast; call a sacred assembly. Summon the elders and all who live in the land to the house of the LORD your God, and cry out to the LORD.</a:t>
            </a:r>
          </a:p>
          <a:p>
            <a:r>
              <a:rPr lang="en-US" sz="1200" b="1" i="0" u="none" strike="noStrike" kern="1200" dirty="0" smtClean="0">
                <a:solidFill>
                  <a:schemeClr val="tx1"/>
                </a:solidFill>
                <a:effectLst/>
                <a:latin typeface="+mn-lt"/>
                <a:ea typeface="+mn-ea"/>
                <a:cs typeface="+mn-cs"/>
                <a:hlinkClick r:id="rId5"/>
              </a:rPr>
              <a:t>Jeremiah 26:9</a:t>
            </a:r>
            <a:r>
              <a:rPr lang="en-US" sz="1200" b="0" i="0" u="none" strike="noStrike" kern="12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9</a:t>
            </a:r>
            <a:r>
              <a:rPr lang="en-US" sz="1200" b="0" i="0" u="none" strike="noStrike" kern="1200" dirty="0" smtClean="0">
                <a:solidFill>
                  <a:schemeClr val="tx1"/>
                </a:solidFill>
                <a:effectLst/>
                <a:latin typeface="+mn-lt"/>
                <a:ea typeface="+mn-ea"/>
                <a:cs typeface="+mn-cs"/>
              </a:rPr>
              <a:t>Why do you prophesy in the LORD's name that this house will be like Shiloh and this city will be desolate and deserted?" And all the people crowded around Jeremiah in the house of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i="0" u="none" strike="noStrike" kern="1200" dirty="0" smtClean="0">
                <a:solidFill>
                  <a:schemeClr val="tx1"/>
                </a:solidFill>
                <a:effectLst/>
                <a:latin typeface="+mn-lt"/>
                <a:ea typeface="+mn-ea"/>
                <a:cs typeface="+mn-cs"/>
                <a:hlinkClick r:id="rId6"/>
              </a:rPr>
              <a:t>Acts 13:2</a:t>
            </a:r>
            <a:r>
              <a:rPr lang="en-US" sz="1200" b="0" i="0" u="none" strike="noStrike" kern="12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2</a:t>
            </a:r>
            <a:r>
              <a:rPr lang="en-US" sz="1200" b="0" i="0" u="none" strike="noStrike" kern="1200" dirty="0" smtClean="0">
                <a:solidFill>
                  <a:schemeClr val="tx1"/>
                </a:solidFill>
                <a:effectLst/>
                <a:latin typeface="+mn-lt"/>
                <a:ea typeface="+mn-ea"/>
                <a:cs typeface="+mn-cs"/>
              </a:rPr>
              <a:t>While they were worshiping the LORD and fasting, the Holy Spirit said, "Set apart for me Barnabas and Saul for the work to which I have called them."</a:t>
            </a:r>
          </a:p>
          <a:p>
            <a:r>
              <a:rPr lang="en-US" sz="1200" b="1" i="0" u="none" strike="noStrike" kern="1200" dirty="0" smtClean="0">
                <a:solidFill>
                  <a:schemeClr val="tx1"/>
                </a:solidFill>
                <a:effectLst/>
                <a:latin typeface="+mn-lt"/>
                <a:ea typeface="+mn-ea"/>
                <a:cs typeface="+mn-cs"/>
                <a:hlinkClick r:id="rId7"/>
              </a:rPr>
              <a:t>Acts 14:23</a:t>
            </a:r>
            <a:r>
              <a:rPr lang="en-US" sz="1200" b="0" i="0" u="none" strike="noStrike" kern="12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23</a:t>
            </a:r>
            <a:r>
              <a:rPr lang="en-US" sz="1200" b="0" i="0" u="none" strike="noStrike" kern="1200" dirty="0" smtClean="0">
                <a:solidFill>
                  <a:schemeClr val="tx1"/>
                </a:solidFill>
                <a:effectLst/>
                <a:latin typeface="+mn-lt"/>
                <a:ea typeface="+mn-ea"/>
                <a:cs typeface="+mn-cs"/>
              </a:rPr>
              <a:t>Paul and Barnabas appointed elders for them in each church and, with prayer and fasting, committed them to the LORD, in whom they had put their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Other Examples</a:t>
            </a:r>
          </a:p>
          <a:p>
            <a:pPr marL="0" indent="0" algn="l">
              <a:buFont typeface="Wingdings" panose="05000000000000000000" pitchFamily="2" charset="2"/>
              <a:buNone/>
              <a:defRPr/>
            </a:pPr>
            <a:r>
              <a:rPr lang="en-US" sz="1200" dirty="0" err="1" smtClean="0">
                <a:latin typeface="Times New Roman" panose="02020603050405020304" pitchFamily="18" charset="0"/>
                <a:cs typeface="Times New Roman" panose="02020603050405020304" pitchFamily="18" charset="0"/>
              </a:rPr>
              <a:t>Ninevites</a:t>
            </a:r>
            <a:r>
              <a:rPr lang="en-US" sz="1200" dirty="0" smtClean="0">
                <a:latin typeface="Times New Roman" panose="02020603050405020304" pitchFamily="18" charset="0"/>
                <a:cs typeface="Times New Roman" panose="02020603050405020304" pitchFamily="18" charset="0"/>
              </a:rPr>
              <a:t>: Jonah 3; Darius: Dan. 6; Cornelius: Acts 10</a:t>
            </a:r>
          </a:p>
          <a:p>
            <a:pPr marL="0" indent="0" algn="l">
              <a:buFont typeface="Wingdings" panose="05000000000000000000" pitchFamily="2" charset="2"/>
              <a:buNone/>
              <a:defRPr/>
            </a:pPr>
            <a:r>
              <a:rPr lang="en-US" sz="1200" dirty="0" err="1" smtClean="0">
                <a:latin typeface="Times New Roman" panose="02020603050405020304" pitchFamily="18" charset="0"/>
                <a:cs typeface="Times New Roman" panose="02020603050405020304" pitchFamily="18" charset="0"/>
              </a:rPr>
              <a:t>Benjamites</a:t>
            </a:r>
            <a:r>
              <a:rPr lang="en-US" sz="1200" dirty="0" smtClean="0">
                <a:latin typeface="Times New Roman" panose="02020603050405020304" pitchFamily="18" charset="0"/>
                <a:cs typeface="Times New Roman" panose="02020603050405020304" pitchFamily="18" charset="0"/>
              </a:rPr>
              <a:t>: Jdg. 20; Ezra: Ezra 8</a:t>
            </a:r>
          </a:p>
          <a:p>
            <a:pPr marL="0" indent="0" algn="l">
              <a:buFont typeface="Wingdings" panose="05000000000000000000" pitchFamily="2" charset="2"/>
              <a:buNone/>
              <a:defRPr/>
            </a:pPr>
            <a:r>
              <a:rPr lang="en-US" sz="1200" dirty="0" smtClean="0">
                <a:latin typeface="Times New Roman" panose="02020603050405020304" pitchFamily="18" charset="0"/>
                <a:cs typeface="Times New Roman" panose="02020603050405020304" pitchFamily="18" charset="0"/>
              </a:rPr>
              <a:t>Daniel: Dan. 10; Israel: I Sam. 31</a:t>
            </a:r>
          </a:p>
          <a:p>
            <a:pPr marL="0" indent="0" algn="l">
              <a:buFont typeface="Wingdings" panose="05000000000000000000" pitchFamily="2" charset="2"/>
              <a:buNone/>
              <a:defRPr/>
            </a:pPr>
            <a:r>
              <a:rPr lang="en-US" sz="1200" dirty="0" smtClean="0">
                <a:latin typeface="Times New Roman" panose="02020603050405020304" pitchFamily="18" charset="0"/>
                <a:cs typeface="Times New Roman" panose="02020603050405020304" pitchFamily="18" charset="0"/>
              </a:rPr>
              <a:t>Israel: I Sam. 7; Isaiah 58</a:t>
            </a:r>
          </a:p>
          <a:p>
            <a:pPr marL="0" indent="0" algn="l">
              <a:buFont typeface="Wingdings" panose="05000000000000000000" pitchFamily="2" charset="2"/>
              <a:buNone/>
              <a:defRPr/>
            </a:pPr>
            <a:r>
              <a:rPr lang="en-US" sz="1200" dirty="0" smtClean="0">
                <a:latin typeface="Times New Roman" panose="02020603050405020304" pitchFamily="18" charset="0"/>
                <a:cs typeface="Times New Roman" panose="02020603050405020304" pitchFamily="18" charset="0"/>
              </a:rPr>
              <a:t>Esther 4,9; Ex. 34; Acts 14</a:t>
            </a:r>
          </a:p>
          <a:p>
            <a:pPr marL="0" indent="0" algn="l">
              <a:buFont typeface="Wingdings" panose="05000000000000000000" pitchFamily="2" charset="2"/>
              <a:buNone/>
              <a:defRPr/>
            </a:pPr>
            <a:r>
              <a:rPr lang="en-US" sz="1200" dirty="0" smtClean="0">
                <a:latin typeface="Times New Roman" panose="02020603050405020304" pitchFamily="18" charset="0"/>
                <a:cs typeface="Times New Roman" panose="02020603050405020304" pitchFamily="18" charset="0"/>
              </a:rPr>
              <a:t>Jesus: Matt. 4; Mark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6</a:t>
            </a:fld>
            <a:endParaRPr lang="en-US"/>
          </a:p>
        </p:txBody>
      </p:sp>
    </p:spTree>
    <p:extLst>
      <p:ext uri="{BB962C8B-B14F-4D97-AF65-F5344CB8AC3E}">
        <p14:creationId xmlns:p14="http://schemas.microsoft.com/office/powerpoint/2010/main" val="93863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Rom 7:15-25; 6:1-14</a:t>
            </a:r>
          </a:p>
          <a:p>
            <a:r>
              <a:rPr lang="en-US" dirty="0" smtClean="0">
                <a:latin typeface="Times New Roman" panose="02020603050405020304" pitchFamily="18" charset="0"/>
                <a:cs typeface="Times New Roman" panose="02020603050405020304" pitchFamily="18" charset="0"/>
              </a:rPr>
              <a:t>I Kings 19:9-18</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John 10</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7</a:t>
            </a:fld>
            <a:endParaRPr lang="en-US"/>
          </a:p>
        </p:txBody>
      </p:sp>
    </p:spTree>
    <p:extLst>
      <p:ext uri="{BB962C8B-B14F-4D97-AF65-F5344CB8AC3E}">
        <p14:creationId xmlns:p14="http://schemas.microsoft.com/office/powerpoint/2010/main" val="405931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is an important element of Fasting,</a:t>
            </a:r>
            <a:r>
              <a:rPr lang="en-US" baseline="0" dirty="0" smtClean="0"/>
              <a:t> the most important </a:t>
            </a:r>
          </a:p>
          <a:p>
            <a:endParaRPr lang="en-US" baseline="0" dirty="0" smtClean="0"/>
          </a:p>
          <a:p>
            <a:r>
              <a:rPr lang="en-US" sz="1200" b="0" i="0" u="none" strike="noStrike" kern="1200" dirty="0" smtClean="0">
                <a:solidFill>
                  <a:schemeClr val="tx1"/>
                </a:solidFill>
                <a:effectLst/>
                <a:latin typeface="+mn-lt"/>
                <a:ea typeface="+mn-ea"/>
                <a:cs typeface="+mn-cs"/>
              </a:rPr>
              <a:t>In the Old Testament, it appears that fasting with prayer had to do with a sense of need and dependence, and/or of abject helplessness in the face of actual or anticipated calamity. Prayer and fasting are combined in the Old Testament in times of mourning, repentance, and/or deep spiritual need</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Most people know the story of Mark 9 </a:t>
            </a:r>
          </a:p>
          <a:p>
            <a:r>
              <a:rPr lang="en-US" sz="1200" b="0" i="0" u="none" strike="noStrike" kern="1200" dirty="0" smtClean="0">
                <a:solidFill>
                  <a:schemeClr val="tx1"/>
                </a:solidFill>
                <a:effectLst/>
                <a:latin typeface="+mn-lt"/>
                <a:ea typeface="+mn-ea"/>
                <a:cs typeface="+mn-cs"/>
              </a:rPr>
              <a:t>Jesus seems to be saying that a determined foe must be met with an equally determined faith. Prayer is a ready weapon in the spiritual battle (</a:t>
            </a:r>
            <a:r>
              <a:rPr lang="en-US" sz="1200" b="0" i="0" u="sng" kern="1200" dirty="0" smtClean="0">
                <a:solidFill>
                  <a:schemeClr val="tx1"/>
                </a:solidFill>
                <a:effectLst/>
                <a:latin typeface="+mn-lt"/>
                <a:ea typeface="+mn-ea"/>
                <a:cs typeface="+mn-cs"/>
                <a:hlinkClick r:id="rId3"/>
              </a:rPr>
              <a:t>Ephesians 6:18</a:t>
            </a:r>
            <a:r>
              <a:rPr lang="en-US" sz="1200" b="0" i="0" u="none" strike="noStrike" kern="1200" dirty="0" smtClean="0">
                <a:solidFill>
                  <a:schemeClr val="tx1"/>
                </a:solidFill>
                <a:effectLst/>
                <a:latin typeface="+mn-lt"/>
                <a:ea typeface="+mn-ea"/>
                <a:cs typeface="+mn-cs"/>
              </a:rPr>
              <a:t>), and fasting helps to focus prayer and give it resolve.</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theology of fasting is a theology of priorities in which believers are given the opportunity to express themselves in an undivided and intensive devotion to the Lord and to the concerns of spiritual life. This devotion will be expressed by abstaining for a short while from such normal and good things as food and drink, so as to enjoy a time of uninterrupted communion with our Father.</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8</a:t>
            </a:fld>
            <a:endParaRPr lang="en-US"/>
          </a:p>
        </p:txBody>
      </p:sp>
    </p:spTree>
    <p:extLst>
      <p:ext uri="{BB962C8B-B14F-4D97-AF65-F5344CB8AC3E}">
        <p14:creationId xmlns:p14="http://schemas.microsoft.com/office/powerpoint/2010/main" val="424663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embarking on a fast, participants should prepare themselves mentally, physically, and spiritually. Keep in mind that fasting is not a form of dieting, and all participants should consult their primary care physicians before making any changes to their diet. We also suggest preparing your meals in advance, in order to maximize and focus your time and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the objective of fasting is not only to eliminate things from your daily routine, but also to replace them with prayer. If you usually eat breakfast at a certain time of the day, spend that time in prayer instead. If you normally watch TV when you get home from work, consider replacing that activity with reading the word of God. As you fast, it is important to be consistent. However, if you break your fast by accident or even miss a few days, don’t beat yourself up or give up. Rather, get right back to your fasting objectives. Remember, the objective isn’t to be perfect, the objective is to be transformed.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at stake, what</a:t>
            </a:r>
            <a:r>
              <a:rPr lang="en-US" baseline="0" dirty="0" smtClean="0"/>
              <a:t> is your reason for doing something</a:t>
            </a:r>
            <a:endParaRPr lang="en-US" dirty="0" smtClean="0"/>
          </a:p>
          <a:p>
            <a:endParaRPr lang="en-US" dirty="0" smtClean="0"/>
          </a:p>
          <a:p>
            <a:r>
              <a:rPr lang="en-US" sz="1200" b="0" i="0" u="none" strike="noStrike" kern="1200" dirty="0" smtClean="0">
                <a:solidFill>
                  <a:schemeClr val="tx1"/>
                </a:solidFill>
                <a:effectLst/>
                <a:latin typeface="+mn-lt"/>
                <a:ea typeface="+mn-ea"/>
                <a:cs typeface="+mn-cs"/>
              </a:rPr>
              <a:t>Also, fasting should have a clear purpose. People in the Bible fasted and prayed because they wanted something specific to happen. They either wanted God to change them, to change their circumstances, or to reveal something to them. Ultimately, fasting is far more about focus than food. Fasting is taking your focus off of the things of this world in order to focus more on the things of God. Fasting can thus be a means of growing closer to God.</a:t>
            </a:r>
            <a:endParaRPr lang="en-US" dirty="0"/>
          </a:p>
        </p:txBody>
      </p:sp>
      <p:sp>
        <p:nvSpPr>
          <p:cNvPr id="4" name="Slide Number Placeholder 3"/>
          <p:cNvSpPr>
            <a:spLocks noGrp="1"/>
          </p:cNvSpPr>
          <p:nvPr>
            <p:ph type="sldNum" sz="quarter" idx="10"/>
          </p:nvPr>
        </p:nvSpPr>
        <p:spPr/>
        <p:txBody>
          <a:bodyPr/>
          <a:lstStyle/>
          <a:p>
            <a:fld id="{D05E42AB-8EC9-48AE-8085-10F4573A37E3}" type="slidenum">
              <a:rPr lang="en-US" smtClean="0"/>
              <a:t>9</a:t>
            </a:fld>
            <a:endParaRPr lang="en-US"/>
          </a:p>
        </p:txBody>
      </p:sp>
    </p:spTree>
    <p:extLst>
      <p:ext uri="{BB962C8B-B14F-4D97-AF65-F5344CB8AC3E}">
        <p14:creationId xmlns:p14="http://schemas.microsoft.com/office/powerpoint/2010/main" val="240294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124041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98202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168647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224653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72153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346599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229448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96904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234858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18803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40DE9-B1CF-4E55-8EA3-5F7B5D0128D3}"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F0ABE3-E195-4568-8402-6D25221F6445}" type="slidenum">
              <a:rPr lang="en-US" smtClean="0"/>
              <a:t>‹#›</a:t>
            </a:fld>
            <a:endParaRPr lang="en-US" dirty="0"/>
          </a:p>
        </p:txBody>
      </p:sp>
    </p:spTree>
    <p:extLst>
      <p:ext uri="{BB962C8B-B14F-4D97-AF65-F5344CB8AC3E}">
        <p14:creationId xmlns:p14="http://schemas.microsoft.com/office/powerpoint/2010/main" val="7875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40DE9-B1CF-4E55-8EA3-5F7B5D0128D3}" type="datetimeFigureOut">
              <a:rPr lang="en-US" smtClean="0"/>
              <a:t>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ABE3-E195-4568-8402-6D25221F6445}" type="slidenum">
              <a:rPr lang="en-US" smtClean="0"/>
              <a:t>‹#›</a:t>
            </a:fld>
            <a:endParaRPr lang="en-US" dirty="0"/>
          </a:p>
        </p:txBody>
      </p:sp>
    </p:spTree>
    <p:extLst>
      <p:ext uri="{BB962C8B-B14F-4D97-AF65-F5344CB8AC3E}">
        <p14:creationId xmlns:p14="http://schemas.microsoft.com/office/powerpoint/2010/main" val="366617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6000" kern="1200">
          <a:solidFill>
            <a:srgbClr val="800000"/>
          </a:solidFill>
          <a:latin typeface="Cambria"/>
          <a:ea typeface="+mj-ea"/>
          <a:cs typeface="Cambria"/>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a:ea typeface="+mn-ea"/>
          <a:cs typeface="Cambri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a:ea typeface="+mn-ea"/>
          <a:cs typeface="Cambri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a:ea typeface="+mn-ea"/>
          <a:cs typeface="Cambri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a:ea typeface="+mn-ea"/>
          <a:cs typeface="Cambri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a:ea typeface="+mn-ea"/>
          <a:cs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642" y="2617076"/>
            <a:ext cx="11067393" cy="1807779"/>
          </a:xfrm>
        </p:spPr>
        <p:txBody>
          <a:bodyPr>
            <a:noAutofit/>
          </a:bodyPr>
          <a:lstStyle/>
          <a:p>
            <a:r>
              <a:rPr lang="en-US" sz="11500" dirty="0" smtClean="0">
                <a:latin typeface="Cambria" panose="02040503050406030204" pitchFamily="18" charset="0"/>
              </a:rPr>
              <a:t>SEEK 2020</a:t>
            </a:r>
            <a:endParaRPr lang="en-US" sz="11500" dirty="0">
              <a:solidFill>
                <a:srgbClr val="800000"/>
              </a:solidFill>
              <a:latin typeface="Cambria" panose="02040503050406030204" pitchFamily="18" charset="0"/>
            </a:endParaRPr>
          </a:p>
        </p:txBody>
      </p:sp>
      <p:sp>
        <p:nvSpPr>
          <p:cNvPr id="3" name="Subtitle 2"/>
          <p:cNvSpPr>
            <a:spLocks noGrp="1"/>
          </p:cNvSpPr>
          <p:nvPr>
            <p:ph type="subTitle" idx="1"/>
          </p:nvPr>
        </p:nvSpPr>
        <p:spPr>
          <a:xfrm>
            <a:off x="5871413" y="4532833"/>
            <a:ext cx="5847622" cy="1090202"/>
          </a:xfrm>
        </p:spPr>
        <p:txBody>
          <a:bodyPr>
            <a:noAutofit/>
          </a:bodyPr>
          <a:lstStyle/>
          <a:p>
            <a:r>
              <a:rPr lang="en-US" sz="3200" dirty="0" smtClean="0">
                <a:latin typeface="Cambria" panose="02040503050406030204" pitchFamily="18" charset="0"/>
              </a:rPr>
              <a:t>Taught by: </a:t>
            </a:r>
            <a:r>
              <a:rPr lang="en-US" sz="3200" dirty="0" smtClean="0">
                <a:latin typeface="Cambria" panose="02040503050406030204" pitchFamily="18" charset="0"/>
              </a:rPr>
              <a:t>Rev</a:t>
            </a:r>
            <a:r>
              <a:rPr lang="en-US" sz="3200" dirty="0" smtClean="0">
                <a:latin typeface="Cambria" panose="02040503050406030204" pitchFamily="18" charset="0"/>
              </a:rPr>
              <a:t>. Marc Lavarin</a:t>
            </a:r>
            <a:endParaRPr lang="en-US" sz="3200" dirty="0">
              <a:latin typeface="Cambria" panose="02040503050406030204" pitchFamily="18" charset="0"/>
            </a:endParaRPr>
          </a:p>
        </p:txBody>
      </p:sp>
    </p:spTree>
    <p:extLst>
      <p:ext uri="{BB962C8B-B14F-4D97-AF65-F5344CB8AC3E}">
        <p14:creationId xmlns:p14="http://schemas.microsoft.com/office/powerpoint/2010/main" val="373410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SEEK?</a:t>
            </a:r>
            <a:endParaRPr lang="en-US" dirty="0"/>
          </a:p>
        </p:txBody>
      </p:sp>
      <p:sp>
        <p:nvSpPr>
          <p:cNvPr id="3" name="Content Placeholder 2"/>
          <p:cNvSpPr>
            <a:spLocks noGrp="1"/>
          </p:cNvSpPr>
          <p:nvPr>
            <p:ph idx="1"/>
          </p:nvPr>
        </p:nvSpPr>
        <p:spPr/>
        <p:txBody>
          <a:bodyPr/>
          <a:lstStyle/>
          <a:p>
            <a:pPr algn="ctr">
              <a:defRPr/>
            </a:pPr>
            <a:r>
              <a:rPr lang="en-US" sz="5400" dirty="0">
                <a:latin typeface="Times New Roman" panose="02020603050405020304" pitchFamily="18" charset="0"/>
                <a:cs typeface="Times New Roman" panose="02020603050405020304" pitchFamily="18" charset="0"/>
              </a:rPr>
              <a:t>Introduce the practice of an annual corporate fast</a:t>
            </a:r>
          </a:p>
          <a:p>
            <a:pPr algn="ctr">
              <a:defRPr/>
            </a:pPr>
            <a:r>
              <a:rPr lang="en-US" sz="5400" dirty="0">
                <a:latin typeface="Times New Roman" panose="02020603050405020304" pitchFamily="18" charset="0"/>
                <a:cs typeface="Times New Roman" panose="02020603050405020304" pitchFamily="18" charset="0"/>
              </a:rPr>
              <a:t>Unity within the body</a:t>
            </a:r>
          </a:p>
          <a:p>
            <a:pPr algn="ctr">
              <a:defRPr/>
            </a:pPr>
            <a:r>
              <a:rPr lang="en-US" sz="5400" dirty="0">
                <a:latin typeface="Times New Roman" panose="02020603050405020304" pitchFamily="18" charset="0"/>
                <a:cs typeface="Times New Roman" panose="02020603050405020304" pitchFamily="18" charset="0"/>
              </a:rPr>
              <a:t>Preparation for </a:t>
            </a:r>
            <a:r>
              <a:rPr lang="en-US" sz="5400" dirty="0" smtClean="0">
                <a:latin typeface="Times New Roman" panose="02020603050405020304" pitchFamily="18" charset="0"/>
                <a:cs typeface="Times New Roman" panose="02020603050405020304" pitchFamily="18" charset="0"/>
              </a:rPr>
              <a:t>the year</a:t>
            </a:r>
            <a:endParaRPr lang="en-US" sz="5400" dirty="0">
              <a:latin typeface="Times New Roman" panose="02020603050405020304" pitchFamily="18" charset="0"/>
              <a:cs typeface="Times New Roman" panose="02020603050405020304" pitchFamily="18" charset="0"/>
            </a:endParaRPr>
          </a:p>
          <a:p>
            <a:pPr algn="ctr">
              <a:defRPr/>
            </a:pPr>
            <a:r>
              <a:rPr lang="en-US" sz="5400" dirty="0">
                <a:latin typeface="Times New Roman" panose="02020603050405020304" pitchFamily="18" charset="0"/>
                <a:cs typeface="Times New Roman" panose="02020603050405020304" pitchFamily="18" charset="0"/>
              </a:rPr>
              <a:t>Personal spiritual discipline</a:t>
            </a:r>
          </a:p>
          <a:p>
            <a:endParaRPr lang="en-US" dirty="0" smtClean="0"/>
          </a:p>
        </p:txBody>
      </p:sp>
    </p:spTree>
    <p:extLst>
      <p:ext uri="{BB962C8B-B14F-4D97-AF65-F5344CB8AC3E}">
        <p14:creationId xmlns:p14="http://schemas.microsoft.com/office/powerpoint/2010/main" val="362207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2019 REVIEW</a:t>
            </a:r>
            <a:endParaRPr lang="en-US" dirty="0"/>
          </a:p>
        </p:txBody>
      </p:sp>
      <p:sp>
        <p:nvSpPr>
          <p:cNvPr id="3" name="Content Placeholder 2"/>
          <p:cNvSpPr>
            <a:spLocks noGrp="1"/>
          </p:cNvSpPr>
          <p:nvPr>
            <p:ph idx="1"/>
          </p:nvPr>
        </p:nvSpPr>
        <p:spPr/>
        <p:txBody>
          <a:bodyPr/>
          <a:lstStyle/>
          <a:p>
            <a:r>
              <a:rPr lang="en-US" dirty="0" smtClean="0"/>
              <a:t>4,000+ covenant partners</a:t>
            </a:r>
          </a:p>
          <a:p>
            <a:r>
              <a:rPr lang="en-US" dirty="0" smtClean="0"/>
              <a:t>1,405 First Timers; 885 Online Community; 44 International</a:t>
            </a:r>
          </a:p>
          <a:p>
            <a:r>
              <a:rPr lang="en-US" dirty="0" smtClean="0"/>
              <a:t>1,492 people participated in Daniel Fast</a:t>
            </a:r>
          </a:p>
          <a:p>
            <a:r>
              <a:rPr lang="en-US" dirty="0" smtClean="0"/>
              <a:t>2,450 people turned off social media</a:t>
            </a:r>
          </a:p>
          <a:p>
            <a:r>
              <a:rPr lang="en-US" dirty="0" smtClean="0"/>
              <a:t>$157,000 raised in SEEK 2019</a:t>
            </a:r>
          </a:p>
          <a:p>
            <a:r>
              <a:rPr lang="en-US" dirty="0" smtClean="0"/>
              <a:t>Prayer Request</a:t>
            </a:r>
            <a:endParaRPr lang="en-US" dirty="0"/>
          </a:p>
        </p:txBody>
      </p:sp>
    </p:spTree>
    <p:extLst>
      <p:ext uri="{BB962C8B-B14F-4D97-AF65-F5344CB8AC3E}">
        <p14:creationId xmlns:p14="http://schemas.microsoft.com/office/powerpoint/2010/main" val="298012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09231" y="1027906"/>
            <a:ext cx="4351338" cy="4351338"/>
          </a:xfrm>
        </p:spPr>
      </p:pic>
    </p:spTree>
    <p:extLst>
      <p:ext uri="{BB962C8B-B14F-4D97-AF65-F5344CB8AC3E}">
        <p14:creationId xmlns:p14="http://schemas.microsoft.com/office/powerpoint/2010/main" val="259374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Fast</a:t>
            </a:r>
            <a:endParaRPr lang="en-US" dirty="0"/>
          </a:p>
        </p:txBody>
      </p:sp>
      <p:sp>
        <p:nvSpPr>
          <p:cNvPr id="3" name="Content Placeholder 2"/>
          <p:cNvSpPr>
            <a:spLocks noGrp="1"/>
          </p:cNvSpPr>
          <p:nvPr>
            <p:ph idx="1"/>
          </p:nvPr>
        </p:nvSpPr>
        <p:spPr/>
        <p:txBody>
          <a:bodyPr/>
          <a:lstStyle/>
          <a:p>
            <a:r>
              <a:rPr lang="en-US" dirty="0" smtClean="0"/>
              <a:t>A message from Pastor Wesley</a:t>
            </a:r>
            <a:endParaRPr lang="en-US" dirty="0"/>
          </a:p>
        </p:txBody>
      </p:sp>
    </p:spTree>
    <p:extLst>
      <p:ext uri="{BB962C8B-B14F-4D97-AF65-F5344CB8AC3E}">
        <p14:creationId xmlns:p14="http://schemas.microsoft.com/office/powerpoint/2010/main" val="4116650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2020</a:t>
            </a:r>
            <a:endParaRPr lang="en-US" dirty="0"/>
          </a:p>
        </p:txBody>
      </p:sp>
      <p:sp>
        <p:nvSpPr>
          <p:cNvPr id="3" name="Content Placeholder 2"/>
          <p:cNvSpPr>
            <a:spLocks noGrp="1"/>
          </p:cNvSpPr>
          <p:nvPr>
            <p:ph idx="1"/>
          </p:nvPr>
        </p:nvSpPr>
        <p:spPr>
          <a:xfrm>
            <a:off x="838200" y="1582557"/>
            <a:ext cx="10515600" cy="4351338"/>
          </a:xfrm>
        </p:spPr>
        <p:txBody>
          <a:bodyPr/>
          <a:lstStyle/>
          <a:p>
            <a:r>
              <a:rPr lang="en-US" dirty="0" smtClean="0"/>
              <a:t>March 1 - 31, 2020 </a:t>
            </a:r>
          </a:p>
          <a:p>
            <a:r>
              <a:rPr lang="en-US" dirty="0" smtClean="0"/>
              <a:t>March Gladness (Fasting and Revival)</a:t>
            </a:r>
          </a:p>
          <a:p>
            <a:pPr lvl="1"/>
            <a:r>
              <a:rPr lang="en-US" dirty="0" smtClean="0"/>
              <a:t>Every Tuesday in March 03</a:t>
            </a:r>
            <a:r>
              <a:rPr lang="en-US" baseline="30000" dirty="0" smtClean="0"/>
              <a:t>rd</a:t>
            </a:r>
            <a:r>
              <a:rPr lang="en-US" dirty="0" smtClean="0"/>
              <a:t>, 10</a:t>
            </a:r>
            <a:r>
              <a:rPr lang="en-US" baseline="30000" dirty="0" smtClean="0"/>
              <a:t>th</a:t>
            </a:r>
            <a:r>
              <a:rPr lang="en-US" dirty="0" smtClean="0"/>
              <a:t>, 17</a:t>
            </a:r>
            <a:r>
              <a:rPr lang="en-US" baseline="30000" dirty="0" smtClean="0"/>
              <a:t>th</a:t>
            </a:r>
            <a:r>
              <a:rPr lang="en-US" dirty="0" smtClean="0"/>
              <a:t>, 24</a:t>
            </a:r>
            <a:r>
              <a:rPr lang="en-US" baseline="30000" dirty="0" smtClean="0"/>
              <a:t>th</a:t>
            </a:r>
            <a:r>
              <a:rPr lang="en-US" dirty="0" smtClean="0"/>
              <a:t>, 31</a:t>
            </a:r>
            <a:r>
              <a:rPr lang="en-US" baseline="30000" dirty="0" smtClean="0"/>
              <a:t>st</a:t>
            </a:r>
            <a:r>
              <a:rPr lang="en-US" dirty="0" smtClean="0"/>
              <a:t> </a:t>
            </a:r>
          </a:p>
          <a:p>
            <a:r>
              <a:rPr lang="en-US" dirty="0" smtClean="0"/>
              <a:t>Adult and Youth (NEW)</a:t>
            </a:r>
          </a:p>
          <a:p>
            <a:r>
              <a:rPr lang="en-US" dirty="0" smtClean="0"/>
              <a:t>Devotional Journal (NEW)</a:t>
            </a:r>
          </a:p>
          <a:p>
            <a:r>
              <a:rPr lang="en-US" dirty="0" smtClean="0"/>
              <a:t>Devotional Videos</a:t>
            </a:r>
          </a:p>
          <a:p>
            <a:r>
              <a:rPr lang="en-US" dirty="0" smtClean="0"/>
              <a:t>3 components – Physical, Social, Financial</a:t>
            </a:r>
          </a:p>
          <a:p>
            <a:endParaRPr lang="en-US" dirty="0" smtClean="0"/>
          </a:p>
        </p:txBody>
      </p:sp>
    </p:spTree>
    <p:extLst>
      <p:ext uri="{BB962C8B-B14F-4D97-AF65-F5344CB8AC3E}">
        <p14:creationId xmlns:p14="http://schemas.microsoft.com/office/powerpoint/2010/main" val="113697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2020</a:t>
            </a:r>
            <a:endParaRPr lang="en-US" dirty="0"/>
          </a:p>
        </p:txBody>
      </p:sp>
      <p:sp>
        <p:nvSpPr>
          <p:cNvPr id="3" name="Content Placeholder 2"/>
          <p:cNvSpPr>
            <a:spLocks noGrp="1"/>
          </p:cNvSpPr>
          <p:nvPr>
            <p:ph idx="1"/>
          </p:nvPr>
        </p:nvSpPr>
        <p:spPr>
          <a:xfrm>
            <a:off x="1159075" y="1482083"/>
            <a:ext cx="9686725" cy="4351338"/>
          </a:xfrm>
        </p:spPr>
        <p:txBody>
          <a:bodyPr>
            <a:normAutofit/>
          </a:bodyPr>
          <a:lstStyle/>
          <a:p>
            <a:r>
              <a:rPr lang="en-US" dirty="0" smtClean="0"/>
              <a:t>SELAH Word of the Day</a:t>
            </a:r>
          </a:p>
          <a:p>
            <a:r>
              <a:rPr lang="en-US" dirty="0" smtClean="0"/>
              <a:t>Prayer Goals</a:t>
            </a:r>
          </a:p>
          <a:p>
            <a:pPr lvl="1"/>
            <a:r>
              <a:rPr lang="en-US" dirty="0" smtClean="0"/>
              <a:t>Week 1 | March 1 – 7 | 10 minutes a day</a:t>
            </a:r>
          </a:p>
          <a:p>
            <a:pPr lvl="1"/>
            <a:r>
              <a:rPr lang="en-US" dirty="0" smtClean="0"/>
              <a:t>Week 2 | March 8 – 14 | 20 minutes a day</a:t>
            </a:r>
          </a:p>
          <a:p>
            <a:pPr lvl="1"/>
            <a:r>
              <a:rPr lang="en-US" dirty="0" smtClean="0"/>
              <a:t>Week 3 | March 15 – 21 | 30 minutes a day</a:t>
            </a:r>
          </a:p>
          <a:p>
            <a:pPr lvl="1"/>
            <a:r>
              <a:rPr lang="en-US" dirty="0" smtClean="0"/>
              <a:t>Week 4 | March 22 – 28 | 40 minutes a day</a:t>
            </a:r>
          </a:p>
          <a:p>
            <a:pPr lvl="1"/>
            <a:r>
              <a:rPr lang="en-US" dirty="0" smtClean="0"/>
              <a:t>Week 5 | March 29 – 31 | 50 minutes a day</a:t>
            </a:r>
            <a:br>
              <a:rPr lang="en-US" dirty="0" smtClean="0"/>
            </a:br>
            <a:endParaRPr lang="en-US" dirty="0" smtClean="0"/>
          </a:p>
          <a:p>
            <a:r>
              <a:rPr lang="en-US" dirty="0" smtClean="0"/>
              <a:t>Journal Question</a:t>
            </a:r>
            <a:endParaRPr lang="en-US" dirty="0"/>
          </a:p>
        </p:txBody>
      </p:sp>
    </p:spTree>
    <p:extLst>
      <p:ext uri="{BB962C8B-B14F-4D97-AF65-F5344CB8AC3E}">
        <p14:creationId xmlns:p14="http://schemas.microsoft.com/office/powerpoint/2010/main" val="4102480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2020</a:t>
            </a:r>
            <a:endParaRPr lang="en-US" dirty="0"/>
          </a:p>
        </p:txBody>
      </p:sp>
      <p:sp>
        <p:nvSpPr>
          <p:cNvPr id="3" name="Content Placeholder 2"/>
          <p:cNvSpPr>
            <a:spLocks noGrp="1"/>
          </p:cNvSpPr>
          <p:nvPr>
            <p:ph idx="1"/>
          </p:nvPr>
        </p:nvSpPr>
        <p:spPr>
          <a:xfrm>
            <a:off x="1578980" y="1397361"/>
            <a:ext cx="10515600" cy="4818243"/>
          </a:xfrm>
        </p:spPr>
        <p:txBody>
          <a:bodyPr>
            <a:normAutofit lnSpcReduction="10000"/>
          </a:bodyPr>
          <a:lstStyle/>
          <a:p>
            <a:r>
              <a:rPr lang="en-US" dirty="0" smtClean="0"/>
              <a:t>Physical </a:t>
            </a:r>
          </a:p>
          <a:p>
            <a:pPr lvl="1"/>
            <a:r>
              <a:rPr lang="en-US" dirty="0" smtClean="0"/>
              <a:t>Daniel Fast </a:t>
            </a:r>
          </a:p>
          <a:p>
            <a:pPr lvl="1"/>
            <a:r>
              <a:rPr lang="en-US" dirty="0" smtClean="0"/>
              <a:t>12 </a:t>
            </a:r>
            <a:r>
              <a:rPr lang="en-US" dirty="0"/>
              <a:t>Hours of </a:t>
            </a:r>
            <a:r>
              <a:rPr lang="en-US" dirty="0" smtClean="0"/>
              <a:t>Fasting</a:t>
            </a:r>
          </a:p>
          <a:p>
            <a:pPr lvl="1"/>
            <a:r>
              <a:rPr lang="en-US" dirty="0" smtClean="0"/>
              <a:t>Eliminate </a:t>
            </a:r>
            <a:r>
              <a:rPr lang="en-US" dirty="0"/>
              <a:t>Sweets, Caffeine, Alcohol</a:t>
            </a:r>
            <a:endParaRPr lang="en-US" dirty="0" smtClean="0"/>
          </a:p>
          <a:p>
            <a:r>
              <a:rPr lang="en-US" dirty="0" smtClean="0"/>
              <a:t>Social</a:t>
            </a:r>
          </a:p>
          <a:p>
            <a:pPr lvl="1"/>
            <a:r>
              <a:rPr lang="en-US" dirty="0"/>
              <a:t>No Social Media, </a:t>
            </a:r>
            <a:endParaRPr lang="en-US" dirty="0" smtClean="0"/>
          </a:p>
          <a:p>
            <a:pPr lvl="1"/>
            <a:r>
              <a:rPr lang="en-US" dirty="0" smtClean="0"/>
              <a:t>No </a:t>
            </a:r>
            <a:r>
              <a:rPr lang="en-US" dirty="0"/>
              <a:t>TV/Movies</a:t>
            </a:r>
            <a:r>
              <a:rPr lang="en-US" dirty="0" smtClean="0"/>
              <a:t>,</a:t>
            </a:r>
          </a:p>
          <a:p>
            <a:pPr lvl="1"/>
            <a:r>
              <a:rPr lang="en-US" dirty="0" smtClean="0"/>
              <a:t>Total of 1 Hour Per Day of Tech Use</a:t>
            </a:r>
          </a:p>
          <a:p>
            <a:r>
              <a:rPr lang="en-US" dirty="0" smtClean="0"/>
              <a:t>Financial</a:t>
            </a:r>
          </a:p>
          <a:p>
            <a:pPr lvl="1"/>
            <a:r>
              <a:rPr lang="en-US" dirty="0" smtClean="0"/>
              <a:t>Daily Routine Purchases</a:t>
            </a:r>
          </a:p>
          <a:p>
            <a:pPr lvl="1"/>
            <a:r>
              <a:rPr lang="en-US" dirty="0" smtClean="0"/>
              <a:t>Non-Essential Personal items</a:t>
            </a:r>
          </a:p>
          <a:p>
            <a:pPr lvl="1"/>
            <a:r>
              <a:rPr lang="en-US" dirty="0" smtClean="0"/>
              <a:t>No Fast Food</a:t>
            </a:r>
            <a:endParaRPr lang="en-US" dirty="0"/>
          </a:p>
        </p:txBody>
      </p:sp>
    </p:spTree>
    <p:extLst>
      <p:ext uri="{BB962C8B-B14F-4D97-AF65-F5344CB8AC3E}">
        <p14:creationId xmlns:p14="http://schemas.microsoft.com/office/powerpoint/2010/main" val="40647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2020</a:t>
            </a:r>
            <a:endParaRPr lang="en-US" dirty="0"/>
          </a:p>
        </p:txBody>
      </p:sp>
      <p:sp>
        <p:nvSpPr>
          <p:cNvPr id="3" name="Content Placeholder 2"/>
          <p:cNvSpPr>
            <a:spLocks noGrp="1"/>
          </p:cNvSpPr>
          <p:nvPr>
            <p:ph idx="1"/>
          </p:nvPr>
        </p:nvSpPr>
        <p:spPr/>
        <p:txBody>
          <a:bodyPr/>
          <a:lstStyle/>
          <a:p>
            <a:r>
              <a:rPr lang="en-US" dirty="0" smtClean="0"/>
              <a:t>Hidden Halo</a:t>
            </a:r>
          </a:p>
          <a:p>
            <a:pPr lvl="1"/>
            <a:r>
              <a:rPr lang="en-US" dirty="0" smtClean="0"/>
              <a:t>Amazing things happen when we say YES to God!</a:t>
            </a:r>
            <a:endParaRPr lang="en-US" dirty="0"/>
          </a:p>
        </p:txBody>
      </p:sp>
    </p:spTree>
    <p:extLst>
      <p:ext uri="{BB962C8B-B14F-4D97-AF65-F5344CB8AC3E}">
        <p14:creationId xmlns:p14="http://schemas.microsoft.com/office/powerpoint/2010/main" val="384582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fast?</a:t>
            </a:r>
            <a:endParaRPr lang="en-US" dirty="0"/>
          </a:p>
        </p:txBody>
      </p:sp>
      <p:sp>
        <p:nvSpPr>
          <p:cNvPr id="3" name="Content Placeholder 2"/>
          <p:cNvSpPr>
            <a:spLocks noGrp="1"/>
          </p:cNvSpPr>
          <p:nvPr>
            <p:ph idx="1"/>
          </p:nvPr>
        </p:nvSpPr>
        <p:spPr>
          <a:xfrm>
            <a:off x="838200" y="1562866"/>
            <a:ext cx="10515600" cy="4351338"/>
          </a:xfrm>
        </p:spPr>
        <p:txBody>
          <a:bodyPr/>
          <a:lstStyle/>
          <a:p>
            <a:r>
              <a:rPr lang="en-US" dirty="0" smtClean="0"/>
              <a:t>Not specifically Christian</a:t>
            </a:r>
          </a:p>
          <a:p>
            <a:r>
              <a:rPr lang="en-US" dirty="0" smtClean="0"/>
              <a:t>Recommendation not a requirement</a:t>
            </a:r>
          </a:p>
          <a:p>
            <a:r>
              <a:rPr lang="en-US" dirty="0"/>
              <a:t>Fasting is an opportunity for Christians to practice the fruit of self-discipline, by abstaining from personal </a:t>
            </a:r>
            <a:r>
              <a:rPr lang="en-US" dirty="0" smtClean="0"/>
              <a:t>pleasures </a:t>
            </a:r>
            <a:r>
              <a:rPr lang="en-US" dirty="0"/>
              <a:t>and fixing their entire attention on God. </a:t>
            </a:r>
            <a:endParaRPr lang="en-US" dirty="0" smtClean="0"/>
          </a:p>
          <a:p>
            <a:pPr lvl="1"/>
            <a:r>
              <a:rPr lang="en-US" dirty="0" smtClean="0"/>
              <a:t>TV, </a:t>
            </a:r>
          </a:p>
          <a:p>
            <a:pPr lvl="1"/>
            <a:r>
              <a:rPr lang="en-US" dirty="0" smtClean="0"/>
              <a:t>Technology</a:t>
            </a:r>
          </a:p>
          <a:p>
            <a:pPr lvl="1"/>
            <a:r>
              <a:rPr lang="en-US" dirty="0" smtClean="0"/>
              <a:t>Speaking (Silent Retreats)</a:t>
            </a:r>
          </a:p>
          <a:p>
            <a:pPr lvl="1"/>
            <a:r>
              <a:rPr lang="en-US" dirty="0" smtClean="0"/>
              <a:t>Finance</a:t>
            </a:r>
          </a:p>
          <a:p>
            <a:endParaRPr lang="en-US" dirty="0"/>
          </a:p>
        </p:txBody>
      </p:sp>
    </p:spTree>
    <p:extLst>
      <p:ext uri="{BB962C8B-B14F-4D97-AF65-F5344CB8AC3E}">
        <p14:creationId xmlns:p14="http://schemas.microsoft.com/office/powerpoint/2010/main" val="3429515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Fasting in Other Religions</a:t>
            </a:r>
            <a:endParaRPr lang="en-US" dirty="0"/>
          </a:p>
        </p:txBody>
      </p:sp>
      <p:sp>
        <p:nvSpPr>
          <p:cNvPr id="3" name="Content Placeholder 2"/>
          <p:cNvSpPr>
            <a:spLocks noGrp="1"/>
          </p:cNvSpPr>
          <p:nvPr>
            <p:ph idx="1"/>
          </p:nvPr>
        </p:nvSpPr>
        <p:spPr/>
        <p:txBody>
          <a:bodyPr/>
          <a:lstStyle/>
          <a:p>
            <a:pPr>
              <a:defRPr/>
            </a:pPr>
            <a:r>
              <a:rPr lang="en-US" dirty="0">
                <a:latin typeface="Times New Roman" panose="02020603050405020304" pitchFamily="18" charset="0"/>
                <a:cs typeface="Times New Roman" panose="02020603050405020304" pitchFamily="18" charset="0"/>
              </a:rPr>
              <a:t>Hinduism – critical</a:t>
            </a:r>
          </a:p>
          <a:p>
            <a:pPr>
              <a:defRPr/>
            </a:pPr>
            <a:r>
              <a:rPr lang="en-US" dirty="0" err="1">
                <a:latin typeface="Times New Roman" panose="02020603050405020304" pitchFamily="18" charset="0"/>
                <a:cs typeface="Times New Roman" panose="02020603050405020304" pitchFamily="18" charset="0"/>
              </a:rPr>
              <a:t>Bahai</a:t>
            </a:r>
            <a:r>
              <a:rPr lang="en-US" dirty="0">
                <a:latin typeface="Times New Roman" panose="02020603050405020304" pitchFamily="18" charset="0"/>
                <a:cs typeface="Times New Roman" panose="02020603050405020304" pitchFamily="18" charset="0"/>
              </a:rPr>
              <a:t> – one month a year</a:t>
            </a:r>
          </a:p>
          <a:p>
            <a:pPr>
              <a:defRPr/>
            </a:pPr>
            <a:r>
              <a:rPr lang="en-US" dirty="0">
                <a:latin typeface="Times New Roman" panose="02020603050405020304" pitchFamily="18" charset="0"/>
                <a:cs typeface="Times New Roman" panose="02020603050405020304" pitchFamily="18" charset="0"/>
              </a:rPr>
              <a:t>Buddhism – during extreme meditations</a:t>
            </a:r>
          </a:p>
          <a:p>
            <a:pPr>
              <a:defRPr/>
            </a:pPr>
            <a:r>
              <a:rPr lang="en-US" dirty="0">
                <a:latin typeface="Times New Roman" panose="02020603050405020304" pitchFamily="18" charset="0"/>
                <a:cs typeface="Times New Roman" panose="02020603050405020304" pitchFamily="18" charset="0"/>
              </a:rPr>
              <a:t>Islam – Ramadan</a:t>
            </a:r>
          </a:p>
          <a:p>
            <a:pPr>
              <a:defRPr/>
            </a:pPr>
            <a:r>
              <a:rPr lang="en-US" dirty="0">
                <a:latin typeface="Times New Roman" panose="02020603050405020304" pitchFamily="18" charset="0"/>
                <a:cs typeface="Times New Roman" panose="02020603050405020304" pitchFamily="18" charset="0"/>
              </a:rPr>
              <a:t>Judaism – Yom Kippur, </a:t>
            </a:r>
            <a:r>
              <a:rPr lang="en-US" dirty="0" err="1">
                <a:latin typeface="Times New Roman" panose="02020603050405020304" pitchFamily="18" charset="0"/>
                <a:cs typeface="Times New Roman" panose="02020603050405020304" pitchFamily="18" charset="0"/>
              </a:rPr>
              <a:t>Tisha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B’Av</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1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Fasting is NOT:</a:t>
            </a:r>
            <a:endParaRPr lang="en-US" dirty="0"/>
          </a:p>
        </p:txBody>
      </p:sp>
      <p:sp>
        <p:nvSpPr>
          <p:cNvPr id="3" name="Content Placeholder 2"/>
          <p:cNvSpPr>
            <a:spLocks noGrp="1"/>
          </p:cNvSpPr>
          <p:nvPr>
            <p:ph idx="1"/>
          </p:nvPr>
        </p:nvSpPr>
        <p:spPr/>
        <p:txBody>
          <a:bodyPr/>
          <a:lstStyle/>
          <a:p>
            <a:pPr>
              <a:defRPr/>
            </a:pPr>
            <a:r>
              <a:rPr lang="en-US" dirty="0">
                <a:latin typeface="Times New Roman" panose="02020603050405020304" pitchFamily="18" charset="0"/>
                <a:cs typeface="Times New Roman" panose="02020603050405020304" pitchFamily="18" charset="0"/>
              </a:rPr>
              <a:t>Necessary for salvation – it is a work and therefore incapable of </a:t>
            </a:r>
            <a:r>
              <a:rPr lang="en-US" dirty="0" smtClean="0">
                <a:latin typeface="Times New Roman" panose="02020603050405020304" pitchFamily="18" charset="0"/>
                <a:cs typeface="Times New Roman" panose="02020603050405020304" pitchFamily="18" charset="0"/>
              </a:rPr>
              <a:t>saving</a:t>
            </a:r>
            <a:endParaRPr lang="en-US" dirty="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way of maneuvering or manipulating the will of God</a:t>
            </a:r>
          </a:p>
          <a:p>
            <a:pPr>
              <a:defRPr/>
            </a:pPr>
            <a:r>
              <a:rPr lang="en-US" dirty="0">
                <a:latin typeface="Times New Roman" panose="02020603050405020304" pitchFamily="18" charset="0"/>
                <a:cs typeface="Times New Roman" panose="02020603050405020304" pitchFamily="18" charset="0"/>
              </a:rPr>
              <a:t>A spiritual gift or badge of anointing/boasting (Mt. 6:16</a:t>
            </a:r>
            <a:r>
              <a:rPr lang="en-US" dirty="0" smtClean="0">
                <a:latin typeface="Times New Roman" panose="02020603050405020304" pitchFamily="18" charset="0"/>
                <a:cs typeface="Times New Roman" panose="02020603050405020304" pitchFamily="18" charset="0"/>
              </a:rPr>
              <a:t>)</a:t>
            </a:r>
          </a:p>
          <a:p>
            <a:pPr>
              <a:defRPr/>
            </a:pPr>
            <a:r>
              <a:rPr lang="en-US" dirty="0" smtClean="0">
                <a:latin typeface="Times New Roman" panose="02020603050405020304" pitchFamily="18" charset="0"/>
                <a:cs typeface="Times New Roman" panose="02020603050405020304" pitchFamily="18" charset="0"/>
              </a:rPr>
              <a:t>A diet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522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Fasting that Pleases God</a:t>
            </a:r>
            <a:endParaRPr lang="en-US" dirty="0"/>
          </a:p>
        </p:txBody>
      </p:sp>
      <p:sp>
        <p:nvSpPr>
          <p:cNvPr id="3" name="Content Placeholder 2"/>
          <p:cNvSpPr>
            <a:spLocks noGrp="1"/>
          </p:cNvSpPr>
          <p:nvPr>
            <p:ph idx="1"/>
          </p:nvPr>
        </p:nvSpPr>
        <p:spPr/>
        <p:txBody>
          <a:bodyPr/>
          <a:lstStyle/>
          <a:p>
            <a:pPr marL="0" indent="0">
              <a:buNone/>
            </a:pPr>
            <a:r>
              <a:rPr lang="en-US" dirty="0" smtClean="0"/>
              <a:t>It is possible to fast incorrectly!</a:t>
            </a:r>
          </a:p>
          <a:p>
            <a:r>
              <a:rPr lang="en-US" dirty="0" smtClean="0"/>
              <a:t>Fasting in Vain</a:t>
            </a:r>
          </a:p>
          <a:p>
            <a:pPr lvl="1"/>
            <a:r>
              <a:rPr lang="en-US" dirty="0" smtClean="0"/>
              <a:t>Story at Northeastern</a:t>
            </a:r>
          </a:p>
          <a:p>
            <a:r>
              <a:rPr lang="en-US" dirty="0" smtClean="0"/>
              <a:t>Isaiah 58</a:t>
            </a:r>
          </a:p>
          <a:p>
            <a:r>
              <a:rPr lang="en-US" dirty="0" smtClean="0"/>
              <a:t>Matthew 6:16-17</a:t>
            </a:r>
          </a:p>
          <a:p>
            <a:endParaRPr lang="en-US" dirty="0"/>
          </a:p>
        </p:txBody>
      </p:sp>
    </p:spTree>
    <p:extLst>
      <p:ext uri="{BB962C8B-B14F-4D97-AF65-F5344CB8AC3E}">
        <p14:creationId xmlns:p14="http://schemas.microsoft.com/office/powerpoint/2010/main" val="284211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Reasons to Fast</a:t>
            </a:r>
            <a:endParaRPr lang="en-US" dirty="0"/>
          </a:p>
        </p:txBody>
      </p:sp>
      <p:sp>
        <p:nvSpPr>
          <p:cNvPr id="3" name="Content Placeholder 2"/>
          <p:cNvSpPr>
            <a:spLocks noGrp="1"/>
          </p:cNvSpPr>
          <p:nvPr>
            <p:ph idx="1"/>
          </p:nvPr>
        </p:nvSpPr>
        <p:spPr/>
        <p:txBody>
          <a:bodyPr/>
          <a:lstStyle/>
          <a:p>
            <a:r>
              <a:rPr lang="en-US" dirty="0" smtClean="0"/>
              <a:t>During critical and despairing times  </a:t>
            </a:r>
          </a:p>
          <a:p>
            <a:pPr lvl="1"/>
            <a:r>
              <a:rPr lang="en-US" dirty="0" smtClean="0"/>
              <a:t>Jeremiah </a:t>
            </a:r>
            <a:r>
              <a:rPr lang="en-US" dirty="0"/>
              <a:t>26:9, Joel 1:14, Daniel </a:t>
            </a:r>
            <a:r>
              <a:rPr lang="en-US" dirty="0" smtClean="0"/>
              <a:t>1:8</a:t>
            </a:r>
          </a:p>
          <a:p>
            <a:r>
              <a:rPr lang="en-US" dirty="0" smtClean="0"/>
              <a:t>Preparation for assignments</a:t>
            </a:r>
          </a:p>
          <a:p>
            <a:pPr lvl="1"/>
            <a:r>
              <a:rPr lang="en-US" dirty="0"/>
              <a:t>Matthew </a:t>
            </a:r>
            <a:r>
              <a:rPr lang="en-US" dirty="0" smtClean="0"/>
              <a:t>4</a:t>
            </a:r>
          </a:p>
          <a:p>
            <a:r>
              <a:rPr lang="en-US" dirty="0" smtClean="0"/>
              <a:t>Important decisions</a:t>
            </a:r>
          </a:p>
          <a:p>
            <a:pPr lvl="1"/>
            <a:r>
              <a:rPr lang="en-US" dirty="0"/>
              <a:t>Acts 13:2; </a:t>
            </a:r>
            <a:r>
              <a:rPr lang="en-US" dirty="0" smtClean="0"/>
              <a:t>14:23. </a:t>
            </a:r>
          </a:p>
          <a:p>
            <a:r>
              <a:rPr lang="en-US" dirty="0" smtClean="0"/>
              <a:t>Spiritual Strengthen</a:t>
            </a:r>
          </a:p>
          <a:p>
            <a:pPr lvl="1"/>
            <a:r>
              <a:rPr lang="en-US" dirty="0" smtClean="0"/>
              <a:t> Mark 9:29</a:t>
            </a:r>
            <a:endParaRPr lang="en-US" dirty="0"/>
          </a:p>
          <a:p>
            <a:pPr marL="457200" lvl="1" indent="0">
              <a:buNone/>
            </a:pPr>
            <a:endParaRPr lang="en-US" dirty="0"/>
          </a:p>
        </p:txBody>
      </p:sp>
    </p:spTree>
    <p:extLst>
      <p:ext uri="{BB962C8B-B14F-4D97-AF65-F5344CB8AC3E}">
        <p14:creationId xmlns:p14="http://schemas.microsoft.com/office/powerpoint/2010/main" val="300465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Outcomes for a Fast</a:t>
            </a:r>
            <a:endParaRPr lang="en-US" dirty="0"/>
          </a:p>
        </p:txBody>
      </p:sp>
      <p:sp>
        <p:nvSpPr>
          <p:cNvPr id="3" name="Content Placeholder 2"/>
          <p:cNvSpPr>
            <a:spLocks noGrp="1"/>
          </p:cNvSpPr>
          <p:nvPr>
            <p:ph idx="1"/>
          </p:nvPr>
        </p:nvSpPr>
        <p:spPr/>
        <p:txBody>
          <a:bodyPr/>
          <a:lstStyle/>
          <a:p>
            <a:pPr lvl="1"/>
            <a:r>
              <a:rPr lang="en-US" dirty="0"/>
              <a:t>Subdue the Flesh</a:t>
            </a:r>
          </a:p>
          <a:p>
            <a:pPr lvl="1"/>
            <a:r>
              <a:rPr lang="en-US" dirty="0"/>
              <a:t>Strengthen the Spirit</a:t>
            </a:r>
          </a:p>
          <a:p>
            <a:pPr lvl="1"/>
            <a:r>
              <a:rPr lang="en-US" dirty="0"/>
              <a:t>Discern the Will of God</a:t>
            </a:r>
          </a:p>
          <a:p>
            <a:pPr lvl="1"/>
            <a:r>
              <a:rPr lang="en-US" dirty="0"/>
              <a:t>Solidarity with Believers</a:t>
            </a:r>
          </a:p>
          <a:p>
            <a:endParaRPr lang="en-US" dirty="0"/>
          </a:p>
        </p:txBody>
      </p:sp>
    </p:spTree>
    <p:extLst>
      <p:ext uri="{BB962C8B-B14F-4D97-AF65-F5344CB8AC3E}">
        <p14:creationId xmlns:p14="http://schemas.microsoft.com/office/powerpoint/2010/main" val="268552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Fasting &amp; Prayer</a:t>
            </a:r>
            <a:endParaRPr lang="en-US" dirty="0"/>
          </a:p>
        </p:txBody>
      </p:sp>
      <p:sp>
        <p:nvSpPr>
          <p:cNvPr id="3" name="Content Placeholder 2"/>
          <p:cNvSpPr>
            <a:spLocks noGrp="1"/>
          </p:cNvSpPr>
          <p:nvPr>
            <p:ph idx="1"/>
          </p:nvPr>
        </p:nvSpPr>
        <p:spPr/>
        <p:txBody>
          <a:bodyPr/>
          <a:lstStyle/>
          <a:p>
            <a:r>
              <a:rPr lang="en-US" dirty="0" smtClean="0"/>
              <a:t>Discerning God’s Will begins with Communication with God</a:t>
            </a:r>
          </a:p>
          <a:p>
            <a:r>
              <a:rPr lang="en-US" dirty="0" smtClean="0"/>
              <a:t>Addition &gt; Subtraction</a:t>
            </a:r>
          </a:p>
          <a:p>
            <a:r>
              <a:rPr lang="en-US" dirty="0" smtClean="0"/>
              <a:t>Mark 9</a:t>
            </a:r>
          </a:p>
          <a:p>
            <a:r>
              <a:rPr lang="en-US" dirty="0" smtClean="0"/>
              <a:t>Matter of Priorities</a:t>
            </a:r>
          </a:p>
          <a:p>
            <a:endParaRPr lang="en-US" dirty="0"/>
          </a:p>
        </p:txBody>
      </p:sp>
    </p:spTree>
    <p:extLst>
      <p:ext uri="{BB962C8B-B14F-4D97-AF65-F5344CB8AC3E}">
        <p14:creationId xmlns:p14="http://schemas.microsoft.com/office/powerpoint/2010/main" val="2216365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Fast</a:t>
            </a:r>
            <a:endParaRPr lang="en-US" dirty="0"/>
          </a:p>
        </p:txBody>
      </p:sp>
      <p:sp>
        <p:nvSpPr>
          <p:cNvPr id="3" name="Content Placeholder 2"/>
          <p:cNvSpPr>
            <a:spLocks noGrp="1"/>
          </p:cNvSpPr>
          <p:nvPr>
            <p:ph idx="1"/>
          </p:nvPr>
        </p:nvSpPr>
        <p:spPr>
          <a:xfrm>
            <a:off x="1254672" y="1520825"/>
            <a:ext cx="9682655" cy="4351338"/>
          </a:xfrm>
        </p:spPr>
        <p:txBody>
          <a:bodyPr>
            <a:normAutofit lnSpcReduction="10000"/>
          </a:bodyPr>
          <a:lstStyle/>
          <a:p>
            <a:r>
              <a:rPr lang="en-US" dirty="0" smtClean="0"/>
              <a:t>Prepare:</a:t>
            </a:r>
          </a:p>
          <a:p>
            <a:pPr lvl="1"/>
            <a:r>
              <a:rPr lang="en-US" dirty="0" smtClean="0"/>
              <a:t>Mentally, physically, spiritually</a:t>
            </a:r>
          </a:p>
          <a:p>
            <a:pPr lvl="1"/>
            <a:r>
              <a:rPr lang="en-US" dirty="0" smtClean="0"/>
              <a:t>Meals in advance</a:t>
            </a:r>
          </a:p>
          <a:p>
            <a:pPr lvl="1"/>
            <a:r>
              <a:rPr lang="en-US" dirty="0" smtClean="0"/>
              <a:t>Clearing your house of foods, electronics, others</a:t>
            </a:r>
          </a:p>
          <a:p>
            <a:r>
              <a:rPr lang="en-US" dirty="0" smtClean="0"/>
              <a:t>Set Your Purpose and End Date</a:t>
            </a:r>
          </a:p>
          <a:p>
            <a:r>
              <a:rPr lang="en-US" dirty="0" smtClean="0"/>
              <a:t>Addition Not Subtraction</a:t>
            </a:r>
          </a:p>
          <a:p>
            <a:pPr lvl="1"/>
            <a:r>
              <a:rPr lang="en-US" dirty="0" smtClean="0"/>
              <a:t>Prayer</a:t>
            </a:r>
          </a:p>
          <a:p>
            <a:pPr lvl="1"/>
            <a:r>
              <a:rPr lang="en-US" dirty="0" smtClean="0"/>
              <a:t>Journaling </a:t>
            </a:r>
          </a:p>
          <a:p>
            <a:pPr lvl="1"/>
            <a:r>
              <a:rPr lang="en-US" dirty="0" smtClean="0"/>
              <a:t>Meditation</a:t>
            </a:r>
          </a:p>
          <a:p>
            <a:r>
              <a:rPr lang="en-US" dirty="0" smtClean="0"/>
              <a:t>Transformation &gt; Perfection</a:t>
            </a:r>
            <a:endParaRPr lang="en-US" dirty="0"/>
          </a:p>
        </p:txBody>
      </p:sp>
    </p:spTree>
    <p:extLst>
      <p:ext uri="{BB962C8B-B14F-4D97-AF65-F5344CB8AC3E}">
        <p14:creationId xmlns:p14="http://schemas.microsoft.com/office/powerpoint/2010/main" val="195399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8423</TotalTime>
  <Words>1958</Words>
  <Application>Microsoft Office PowerPoint</Application>
  <PresentationFormat>Widescreen</PresentationFormat>
  <Paragraphs>239</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Wingdings</vt:lpstr>
      <vt:lpstr>Office Theme</vt:lpstr>
      <vt:lpstr>SEEK 2020</vt:lpstr>
      <vt:lpstr>What is a fast?</vt:lpstr>
      <vt:lpstr>Fasting in Other Religions</vt:lpstr>
      <vt:lpstr>What Fasting is NOT:</vt:lpstr>
      <vt:lpstr>Fasting that Pleases God</vt:lpstr>
      <vt:lpstr>Biblical Reasons to Fast</vt:lpstr>
      <vt:lpstr>Biblical Outcomes for a Fast</vt:lpstr>
      <vt:lpstr>Fasting &amp; Prayer</vt:lpstr>
      <vt:lpstr>How to Fast</vt:lpstr>
      <vt:lpstr>WHY SEEK?</vt:lpstr>
      <vt:lpstr>Seek 2019 REVIEW</vt:lpstr>
      <vt:lpstr>PowerPoint Presentation</vt:lpstr>
      <vt:lpstr>Call to Fast</vt:lpstr>
      <vt:lpstr>SEEK 2020</vt:lpstr>
      <vt:lpstr>SEEK 2020</vt:lpstr>
      <vt:lpstr>SEEK 2020</vt:lpstr>
      <vt:lpstr>SEEK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Basics</dc:title>
  <dc:creator>Judy Fentress-Williams</dc:creator>
  <cp:lastModifiedBy>Marc Lavarin</cp:lastModifiedBy>
  <cp:revision>118</cp:revision>
  <cp:lastPrinted>2019-07-30T21:28:27Z</cp:lastPrinted>
  <dcterms:created xsi:type="dcterms:W3CDTF">2019-04-09T18:38:23Z</dcterms:created>
  <dcterms:modified xsi:type="dcterms:W3CDTF">2020-02-11T23:23:37Z</dcterms:modified>
</cp:coreProperties>
</file>