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83" d="100"/>
          <a:sy n="83" d="100"/>
        </p:scale>
        <p:origin x="1450" y="67"/>
      </p:cViewPr>
      <p:guideLst>
        <p:guide orient="horz" pos="2160"/>
        <p:guide pos="28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10874-8693-714C-A807-4D46A83A1FA9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2947F-D384-4C42-952F-1E2990223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115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10874-8693-714C-A807-4D46A83A1FA9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2947F-D384-4C42-952F-1E2990223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893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10874-8693-714C-A807-4D46A83A1FA9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2947F-D384-4C42-952F-1E2990223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598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10874-8693-714C-A807-4D46A83A1FA9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2947F-D384-4C42-952F-1E2990223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708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10874-8693-714C-A807-4D46A83A1FA9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2947F-D384-4C42-952F-1E2990223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161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10874-8693-714C-A807-4D46A83A1FA9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2947F-D384-4C42-952F-1E2990223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181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10874-8693-714C-A807-4D46A83A1FA9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2947F-D384-4C42-952F-1E2990223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312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10874-8693-714C-A807-4D46A83A1FA9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2947F-D384-4C42-952F-1E2990223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122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10874-8693-714C-A807-4D46A83A1FA9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2947F-D384-4C42-952F-1E2990223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41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10874-8693-714C-A807-4D46A83A1FA9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2947F-D384-4C42-952F-1E2990223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110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10874-8693-714C-A807-4D46A83A1FA9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2947F-D384-4C42-952F-1E2990223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041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612900"/>
            <a:ext cx="8229600" cy="751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607426"/>
            <a:ext cx="8229600" cy="35187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10874-8693-714C-A807-4D46A83A1FA9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2947F-D384-4C42-952F-1E2990223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895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Arial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Times"/>
          <a:ea typeface="+mn-ea"/>
          <a:cs typeface="Time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Times"/>
          <a:ea typeface="+mn-ea"/>
          <a:cs typeface="Time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Times"/>
          <a:ea typeface="+mn-ea"/>
          <a:cs typeface="Time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Times"/>
          <a:ea typeface="+mn-ea"/>
          <a:cs typeface="Time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Times"/>
          <a:ea typeface="+mn-ea"/>
          <a:cs typeface="Time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85884" y="3313471"/>
            <a:ext cx="636147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TWO THOUSAND </a:t>
            </a:r>
            <a:r>
              <a:rPr lang="en-US" b="1" dirty="0" smtClean="0"/>
              <a:t>TWENTY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4822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2899"/>
            <a:ext cx="8229600" cy="4677335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spcAft>
                <a:spcPts val="1800"/>
              </a:spcAft>
            </a:pPr>
            <a:r>
              <a:rPr lang="en-US" sz="9600" dirty="0" smtClean="0"/>
              <a:t>Finance</a:t>
            </a:r>
            <a:r>
              <a:rPr lang="en-US" sz="8000" dirty="0"/>
              <a:t/>
            </a:r>
            <a:br>
              <a:rPr lang="en-US" sz="8000" dirty="0"/>
            </a:br>
            <a:r>
              <a:rPr lang="en-US" sz="2000" dirty="0" smtClean="0"/>
              <a:t>Rev. Dr. Sedric R. Roberts</a:t>
            </a:r>
            <a:br>
              <a:rPr lang="en-US" sz="2000" dirty="0" smtClean="0"/>
            </a:br>
            <a:r>
              <a:rPr lang="en-US" sz="2000" dirty="0" smtClean="0"/>
              <a:t>Finance Director/CFO</a:t>
            </a: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2615381" y="943897"/>
            <a:ext cx="621398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TWO THOUSAND </a:t>
            </a:r>
            <a:r>
              <a:rPr lang="en-US" b="1" dirty="0" smtClean="0"/>
              <a:t>TWENTY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3064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76824"/>
            <a:ext cx="8229600" cy="4049340"/>
          </a:xfrm>
        </p:spPr>
        <p:txBody>
          <a:bodyPr>
            <a:noAutofit/>
          </a:bodyPr>
          <a:lstStyle/>
          <a:p>
            <a:r>
              <a:rPr lang="en-US" altLang="zh-CN" sz="5400" dirty="0" smtClean="0">
                <a:ea typeface="宋体" charset="-122"/>
              </a:rPr>
              <a:t>Planning</a:t>
            </a:r>
            <a:endParaRPr lang="en-US" altLang="zh-CN" sz="5400" dirty="0">
              <a:ea typeface="宋体" charset="-122"/>
            </a:endParaRPr>
          </a:p>
          <a:p>
            <a:r>
              <a:rPr lang="en-US" altLang="zh-CN" sz="5400" dirty="0" smtClean="0">
                <a:ea typeface="宋体" charset="-122"/>
              </a:rPr>
              <a:t>Budget</a:t>
            </a:r>
            <a:endParaRPr lang="en-US" altLang="zh-CN" sz="5400" dirty="0">
              <a:ea typeface="宋体" charset="-122"/>
            </a:endParaRPr>
          </a:p>
          <a:p>
            <a:r>
              <a:rPr lang="en-US" altLang="zh-CN" sz="5400" dirty="0">
                <a:ea typeface="宋体" charset="-122"/>
              </a:rPr>
              <a:t>Procuring Goods or Services</a:t>
            </a:r>
            <a:endParaRPr lang="zh-CN" altLang="en-US" sz="5400" dirty="0">
              <a:ea typeface="宋体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46554" y="806245"/>
            <a:ext cx="633197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TWO THOUSAND </a:t>
            </a:r>
            <a:r>
              <a:rPr lang="en-US" b="1" dirty="0" smtClean="0"/>
              <a:t>TWENTY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0674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>
                <a:ea typeface="宋体" charset="-122"/>
              </a:rPr>
              <a:t>PLANNING</a:t>
            </a:r>
            <a:endParaRPr lang="en-US" altLang="zh-CN" dirty="0">
              <a:ea typeface="宋体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5176"/>
            <a:ext cx="8229600" cy="3630988"/>
          </a:xfrm>
        </p:spPr>
        <p:txBody>
          <a:bodyPr numCol="1" spcCol="365760"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altLang="zh-CN" sz="2800" dirty="0">
                <a:solidFill>
                  <a:schemeClr val="accent1">
                    <a:lumMod val="75000"/>
                  </a:schemeClr>
                </a:solidFill>
                <a:latin typeface="Arial"/>
                <a:ea typeface="宋体" charset="-122"/>
                <a:cs typeface="Arial"/>
              </a:rPr>
              <a:t>NEW PROGRAM </a:t>
            </a:r>
            <a:endParaRPr lang="en-US" altLang="zh-CN" sz="2800" dirty="0" smtClean="0">
              <a:ea typeface="宋体" charset="-122"/>
            </a:endParaRPr>
          </a:p>
          <a:p>
            <a:pPr marL="0" indent="0">
              <a:buNone/>
            </a:pPr>
            <a:r>
              <a:rPr lang="en-US" altLang="zh-CN" sz="2400" dirty="0" smtClean="0">
                <a:ea typeface="宋体" charset="-122"/>
              </a:rPr>
              <a:t>Sixty (60) days after the conclusion of your event we </a:t>
            </a:r>
            <a:r>
              <a:rPr lang="en-US" altLang="zh-CN" sz="2400" smtClean="0">
                <a:ea typeface="宋体" charset="-122"/>
              </a:rPr>
              <a:t>should </a:t>
            </a:r>
            <a:r>
              <a:rPr lang="en-US" altLang="zh-CN" sz="2400" smtClean="0">
                <a:ea typeface="宋体" charset="-122"/>
              </a:rPr>
              <a:t>begin </a:t>
            </a:r>
            <a:r>
              <a:rPr lang="en-US" altLang="zh-CN" sz="2400" dirty="0" smtClean="0">
                <a:ea typeface="宋体" charset="-122"/>
              </a:rPr>
              <a:t>the process assisting you in contracting for your event in the next year.</a:t>
            </a:r>
          </a:p>
          <a:p>
            <a:pPr marL="0" indent="0">
              <a:spcBef>
                <a:spcPts val="1872"/>
              </a:spcBef>
              <a:spcAft>
                <a:spcPts val="600"/>
              </a:spcAft>
              <a:buNone/>
            </a:pPr>
            <a:r>
              <a:rPr lang="en-US" altLang="zh-CN" sz="2800" dirty="0" smtClean="0">
                <a:solidFill>
                  <a:schemeClr val="accent1">
                    <a:lumMod val="75000"/>
                  </a:schemeClr>
                </a:solidFill>
                <a:latin typeface="Arial"/>
                <a:ea typeface="宋体" charset="-122"/>
                <a:cs typeface="Arial"/>
              </a:rPr>
              <a:t>NEW PROGRAM </a:t>
            </a:r>
          </a:p>
          <a:p>
            <a:pPr marL="0" indent="0">
              <a:buNone/>
            </a:pPr>
            <a:r>
              <a:rPr lang="en-US" altLang="zh-CN" sz="2400" dirty="0" smtClean="0">
                <a:ea typeface="宋体" charset="-122"/>
              </a:rPr>
              <a:t>After </a:t>
            </a:r>
            <a:r>
              <a:rPr lang="en-US" altLang="zh-CN" sz="2400" dirty="0">
                <a:ea typeface="宋体" charset="-122"/>
              </a:rPr>
              <a:t>you receive your approved in Budget from </a:t>
            </a:r>
            <a:r>
              <a:rPr lang="en-US" altLang="zh-CN" sz="2400" dirty="0" smtClean="0">
                <a:ea typeface="宋体" charset="-122"/>
              </a:rPr>
              <a:t>the Worship Experience and Ministry or the staff that is responsible</a:t>
            </a:r>
            <a:r>
              <a:rPr lang="en-US" altLang="zh-CN" sz="2400" dirty="0" smtClean="0">
                <a:ea typeface="宋体" charset="-122"/>
              </a:rPr>
              <a:t> for your ministry</a:t>
            </a:r>
            <a:r>
              <a:rPr lang="en-US" altLang="zh-CN" sz="2400" dirty="0" smtClean="0">
                <a:ea typeface="宋体" charset="-122"/>
              </a:rPr>
              <a:t>.</a:t>
            </a:r>
            <a:endParaRPr lang="en-US" altLang="zh-CN" sz="2400" dirty="0">
              <a:ea typeface="宋体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7057" y="894735"/>
            <a:ext cx="645979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TWO </a:t>
            </a:r>
            <a:r>
              <a:rPr lang="en-US" b="1" dirty="0" smtClean="0"/>
              <a:t>THOUSAND TWENTY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9285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>
                <a:ea typeface="宋体" charset="-122"/>
              </a:rPr>
              <a:t>BUDGET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zh-CN" dirty="0" smtClean="0">
                <a:ea typeface="宋体" charset="-122"/>
              </a:rPr>
              <a:t>What </a:t>
            </a:r>
            <a:r>
              <a:rPr lang="en-US" altLang="zh-CN" dirty="0">
                <a:ea typeface="宋体" charset="-122"/>
              </a:rPr>
              <a:t>is in your Approved Budget?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ea typeface="宋体" charset="-122"/>
              </a:rPr>
              <a:t>Treasurer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ea typeface="宋体" charset="-122"/>
              </a:rPr>
              <a:t>Worship Experience and </a:t>
            </a:r>
            <a:r>
              <a:rPr lang="en-US" altLang="zh-CN" dirty="0" smtClean="0">
                <a:ea typeface="宋体" charset="-122"/>
              </a:rPr>
              <a:t>Ministry Director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 smtClean="0">
                <a:ea typeface="宋体" charset="-122"/>
              </a:rPr>
              <a:t>How </a:t>
            </a:r>
            <a:r>
              <a:rPr lang="en-US" altLang="zh-CN" dirty="0">
                <a:ea typeface="宋体" charset="-122"/>
              </a:rPr>
              <a:t>large is your event?  If your event’s budget exceeds </a:t>
            </a:r>
            <a:r>
              <a:rPr lang="en-US" altLang="zh-CN" dirty="0" smtClean="0">
                <a:ea typeface="宋体" charset="-122"/>
              </a:rPr>
              <a:t>$10K</a:t>
            </a:r>
            <a:r>
              <a:rPr lang="en-US" altLang="zh-CN" dirty="0" smtClean="0">
                <a:ea typeface="宋体" charset="-122"/>
              </a:rPr>
              <a:t> </a:t>
            </a:r>
            <a:r>
              <a:rPr lang="en-US" altLang="zh-CN" dirty="0">
                <a:ea typeface="宋体" charset="-122"/>
              </a:rPr>
              <a:t>contact the </a:t>
            </a:r>
            <a:r>
              <a:rPr lang="en-US" altLang="zh-CN" dirty="0">
                <a:ea typeface="宋体" charset="-122"/>
              </a:rPr>
              <a:t>Worship Experience and </a:t>
            </a:r>
            <a:r>
              <a:rPr lang="en-US" altLang="zh-CN" dirty="0" smtClean="0">
                <a:ea typeface="宋体" charset="-122"/>
              </a:rPr>
              <a:t>Ministry </a:t>
            </a:r>
            <a:r>
              <a:rPr lang="en-US" altLang="zh-CN" dirty="0" smtClean="0">
                <a:ea typeface="宋体" charset="-122"/>
              </a:rPr>
              <a:t>for appointment or the staff person responsibility for your ministry.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b="1" u="sng" dirty="0" smtClean="0">
                <a:ea typeface="宋体" charset="-122"/>
              </a:rPr>
              <a:t>The approved Budget is not an authorization to spend.</a:t>
            </a:r>
            <a:endParaRPr lang="en-US" altLang="zh-CN" b="1" u="sng" dirty="0">
              <a:ea typeface="宋体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56387" y="937100"/>
            <a:ext cx="646962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TWO </a:t>
            </a:r>
            <a:r>
              <a:rPr lang="en-US" b="1" dirty="0" smtClean="0"/>
              <a:t>THOUSAND TWENTY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0984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>
                <a:ea typeface="宋体" charset="-122"/>
              </a:rPr>
              <a:t>CONTRACTING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CN" dirty="0" smtClean="0">
                <a:ea typeface="宋体" charset="-122"/>
              </a:rPr>
              <a:t>Is </a:t>
            </a:r>
            <a:r>
              <a:rPr lang="en-US" altLang="zh-CN" dirty="0">
                <a:ea typeface="宋体" charset="-122"/>
              </a:rPr>
              <a:t>there a Preferred Vendor? Did you obtain three (3) quotes?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ea typeface="宋体" charset="-122"/>
              </a:rPr>
              <a:t>Contact the vendor and obtain and contract between ASBC with Church Administrator/Trustee as the Signature.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ea typeface="宋体" charset="-122"/>
              </a:rPr>
              <a:t>Submit the Contract, IRS Form W-9, and the approved Fund Request online</a:t>
            </a:r>
            <a:r>
              <a:rPr lang="en-US" altLang="zh-CN" dirty="0" smtClean="0">
                <a:ea typeface="宋体" charset="-122"/>
              </a:rPr>
              <a:t>.</a:t>
            </a:r>
            <a:endParaRPr lang="en-US" altLang="zh-CN" dirty="0">
              <a:ea typeface="宋体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61303" y="937312"/>
            <a:ext cx="612549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TWO HUNDRED </a:t>
            </a:r>
            <a:r>
              <a:rPr lang="en-US" b="1" dirty="0" smtClean="0"/>
              <a:t>TWENTY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4965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2"/>
          <p:cNvGrpSpPr>
            <a:grpSpLocks/>
          </p:cNvGrpSpPr>
          <p:nvPr/>
        </p:nvGrpSpPr>
        <p:grpSpPr bwMode="auto">
          <a:xfrm>
            <a:off x="762000" y="1524000"/>
            <a:ext cx="7772400" cy="4343400"/>
            <a:chOff x="288" y="873"/>
            <a:chExt cx="5280" cy="2967"/>
          </a:xfrm>
        </p:grpSpPr>
        <p:sp>
          <p:nvSpPr>
            <p:cNvPr id="5" name="Oval 53"/>
            <p:cNvSpPr>
              <a:spLocks noChangeArrowheads="1"/>
            </p:cNvSpPr>
            <p:nvPr/>
          </p:nvSpPr>
          <p:spPr bwMode="auto">
            <a:xfrm>
              <a:off x="1632" y="1344"/>
              <a:ext cx="2544" cy="2496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0"/>
                    <a:invGamma/>
                  </a:schemeClr>
                </a:gs>
              </a:gsLst>
              <a:lin ang="5400000" scaled="1"/>
            </a:gra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zh-CN" altLang="en-US">
                <a:ea typeface="宋体" charset="-122"/>
              </a:endParaRPr>
            </a:p>
          </p:txBody>
        </p:sp>
        <p:grpSp>
          <p:nvGrpSpPr>
            <p:cNvPr id="6" name="Group 54"/>
            <p:cNvGrpSpPr>
              <a:grpSpLocks/>
            </p:cNvGrpSpPr>
            <p:nvPr/>
          </p:nvGrpSpPr>
          <p:grpSpPr bwMode="auto">
            <a:xfrm>
              <a:off x="2256" y="1968"/>
              <a:ext cx="1296" cy="1344"/>
              <a:chOff x="2016" y="1920"/>
              <a:chExt cx="1680" cy="1680"/>
            </a:xfrm>
          </p:grpSpPr>
          <p:sp>
            <p:nvSpPr>
              <p:cNvPr id="51" name="Oval 55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FF6600"/>
                  </a:gs>
                  <a:gs pos="100000">
                    <a:srgbClr val="742E0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52" name="Freeform 56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276 w 1321"/>
                  <a:gd name="T1" fmla="*/ 357 h 712"/>
                  <a:gd name="T2" fmla="*/ 1292 w 1321"/>
                  <a:gd name="T3" fmla="*/ 394 h 712"/>
                  <a:gd name="T4" fmla="*/ 1296 w 1321"/>
                  <a:gd name="T5" fmla="*/ 428 h 712"/>
                  <a:gd name="T6" fmla="*/ 1290 w 1321"/>
                  <a:gd name="T7" fmla="*/ 459 h 712"/>
                  <a:gd name="T8" fmla="*/ 1273 w 1321"/>
                  <a:gd name="T9" fmla="*/ 490 h 712"/>
                  <a:gd name="T10" fmla="*/ 1248 w 1321"/>
                  <a:gd name="T11" fmla="*/ 516 h 712"/>
                  <a:gd name="T12" fmla="*/ 1216 w 1321"/>
                  <a:gd name="T13" fmla="*/ 538 h 712"/>
                  <a:gd name="T14" fmla="*/ 1173 w 1321"/>
                  <a:gd name="T15" fmla="*/ 559 h 712"/>
                  <a:gd name="T16" fmla="*/ 1125 w 1321"/>
                  <a:gd name="T17" fmla="*/ 578 h 712"/>
                  <a:gd name="T18" fmla="*/ 1071 w 1321"/>
                  <a:gd name="T19" fmla="*/ 594 h 712"/>
                  <a:gd name="T20" fmla="*/ 1011 w 1321"/>
                  <a:gd name="T21" fmla="*/ 608 h 712"/>
                  <a:gd name="T22" fmla="*/ 949 w 1321"/>
                  <a:gd name="T23" fmla="*/ 618 h 712"/>
                  <a:gd name="T24" fmla="*/ 879 w 1321"/>
                  <a:gd name="T25" fmla="*/ 627 h 712"/>
                  <a:gd name="T26" fmla="*/ 808 w 1321"/>
                  <a:gd name="T27" fmla="*/ 632 h 712"/>
                  <a:gd name="T28" fmla="*/ 780 w 1321"/>
                  <a:gd name="T29" fmla="*/ 634 h 712"/>
                  <a:gd name="T30" fmla="*/ 467 w 1321"/>
                  <a:gd name="T31" fmla="*/ 634 h 712"/>
                  <a:gd name="T32" fmla="*/ 463 w 1321"/>
                  <a:gd name="T33" fmla="*/ 634 h 712"/>
                  <a:gd name="T34" fmla="*/ 401 w 1321"/>
                  <a:gd name="T35" fmla="*/ 630 h 712"/>
                  <a:gd name="T36" fmla="*/ 341 w 1321"/>
                  <a:gd name="T37" fmla="*/ 627 h 712"/>
                  <a:gd name="T38" fmla="*/ 285 w 1321"/>
                  <a:gd name="T39" fmla="*/ 620 h 712"/>
                  <a:gd name="T40" fmla="*/ 231 w 1321"/>
                  <a:gd name="T41" fmla="*/ 614 h 712"/>
                  <a:gd name="T42" fmla="*/ 182 w 1321"/>
                  <a:gd name="T43" fmla="*/ 603 h 712"/>
                  <a:gd name="T44" fmla="*/ 138 w 1321"/>
                  <a:gd name="T45" fmla="*/ 590 h 712"/>
                  <a:gd name="T46" fmla="*/ 100 w 1321"/>
                  <a:gd name="T47" fmla="*/ 577 h 712"/>
                  <a:gd name="T48" fmla="*/ 66 w 1321"/>
                  <a:gd name="T49" fmla="*/ 561 h 712"/>
                  <a:gd name="T50" fmla="*/ 38 w 1321"/>
                  <a:gd name="T51" fmla="*/ 541 h 712"/>
                  <a:gd name="T52" fmla="*/ 18 w 1321"/>
                  <a:gd name="T53" fmla="*/ 519 h 712"/>
                  <a:gd name="T54" fmla="*/ 6 w 1321"/>
                  <a:gd name="T55" fmla="*/ 493 h 712"/>
                  <a:gd name="T56" fmla="*/ 0 w 1321"/>
                  <a:gd name="T57" fmla="*/ 467 h 712"/>
                  <a:gd name="T58" fmla="*/ 0 w 1321"/>
                  <a:gd name="T59" fmla="*/ 463 h 712"/>
                  <a:gd name="T60" fmla="*/ 4 w 1321"/>
                  <a:gd name="T61" fmla="*/ 434 h 712"/>
                  <a:gd name="T62" fmla="*/ 16 w 1321"/>
                  <a:gd name="T63" fmla="*/ 397 h 712"/>
                  <a:gd name="T64" fmla="*/ 50 w 1321"/>
                  <a:gd name="T65" fmla="*/ 329 h 712"/>
                  <a:gd name="T66" fmla="*/ 92 w 1321"/>
                  <a:gd name="T67" fmla="*/ 266 h 712"/>
                  <a:gd name="T68" fmla="*/ 144 w 1321"/>
                  <a:gd name="T69" fmla="*/ 209 h 712"/>
                  <a:gd name="T70" fmla="*/ 200 w 1321"/>
                  <a:gd name="T71" fmla="*/ 157 h 712"/>
                  <a:gd name="T72" fmla="*/ 265 w 1321"/>
                  <a:gd name="T73" fmla="*/ 111 h 712"/>
                  <a:gd name="T74" fmla="*/ 335 w 1321"/>
                  <a:gd name="T75" fmla="*/ 73 h 712"/>
                  <a:gd name="T76" fmla="*/ 407 w 1321"/>
                  <a:gd name="T77" fmla="*/ 42 h 712"/>
                  <a:gd name="T78" fmla="*/ 488 w 1321"/>
                  <a:gd name="T79" fmla="*/ 19 h 712"/>
                  <a:gd name="T80" fmla="*/ 570 w 1321"/>
                  <a:gd name="T81" fmla="*/ 5 h 712"/>
                  <a:gd name="T82" fmla="*/ 654 w 1321"/>
                  <a:gd name="T83" fmla="*/ 0 h 712"/>
                  <a:gd name="T84" fmla="*/ 654 w 1321"/>
                  <a:gd name="T85" fmla="*/ 0 h 712"/>
                  <a:gd name="T86" fmla="*/ 745 w 1321"/>
                  <a:gd name="T87" fmla="*/ 5 h 712"/>
                  <a:gd name="T88" fmla="*/ 831 w 1321"/>
                  <a:gd name="T89" fmla="*/ 20 h 712"/>
                  <a:gd name="T90" fmla="*/ 914 w 1321"/>
                  <a:gd name="T91" fmla="*/ 47 h 712"/>
                  <a:gd name="T92" fmla="*/ 991 w 1321"/>
                  <a:gd name="T93" fmla="*/ 80 h 712"/>
                  <a:gd name="T94" fmla="*/ 1062 w 1321"/>
                  <a:gd name="T95" fmla="*/ 122 h 712"/>
                  <a:gd name="T96" fmla="*/ 1127 w 1321"/>
                  <a:gd name="T97" fmla="*/ 173 h 712"/>
                  <a:gd name="T98" fmla="*/ 1185 w 1321"/>
                  <a:gd name="T99" fmla="*/ 228 h 712"/>
                  <a:gd name="T100" fmla="*/ 1234 w 1321"/>
                  <a:gd name="T101" fmla="*/ 289 h 712"/>
                  <a:gd name="T102" fmla="*/ 1276 w 1321"/>
                  <a:gd name="T103" fmla="*/ 357 h 712"/>
                  <a:gd name="T104" fmla="*/ 1276 w 1321"/>
                  <a:gd name="T105" fmla="*/ 357 h 712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FF66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>
                    <a:solidFill>
                      <a:srgbClr val="BBF6EE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7" name="Text Box 57"/>
            <p:cNvSpPr txBox="1">
              <a:spLocks noChangeArrowheads="1"/>
            </p:cNvSpPr>
            <p:nvPr/>
          </p:nvSpPr>
          <p:spPr bwMode="gray">
            <a:xfrm>
              <a:off x="2710" y="2496"/>
              <a:ext cx="439" cy="3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altLang="zh-CN" sz="24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宋体" charset="-122"/>
                </a:rPr>
                <a:t>NO</a:t>
              </a:r>
              <a:endParaRPr lang="en-US" altLang="zh-CN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宋体" charset="-122"/>
              </a:endParaRPr>
            </a:p>
          </p:txBody>
        </p:sp>
        <p:grpSp>
          <p:nvGrpSpPr>
            <p:cNvPr id="8" name="Group 58"/>
            <p:cNvGrpSpPr>
              <a:grpSpLocks/>
            </p:cNvGrpSpPr>
            <p:nvPr/>
          </p:nvGrpSpPr>
          <p:grpSpPr bwMode="auto">
            <a:xfrm>
              <a:off x="2640" y="1104"/>
              <a:ext cx="432" cy="415"/>
              <a:chOff x="2640" y="1088"/>
              <a:chExt cx="432" cy="415"/>
            </a:xfrm>
          </p:grpSpPr>
          <p:grpSp>
            <p:nvGrpSpPr>
              <p:cNvPr id="47" name="Group 59"/>
              <p:cNvGrpSpPr>
                <a:grpSpLocks/>
              </p:cNvGrpSpPr>
              <p:nvPr/>
            </p:nvGrpSpPr>
            <p:grpSpPr bwMode="auto">
              <a:xfrm>
                <a:off x="2640" y="1088"/>
                <a:ext cx="432" cy="415"/>
                <a:chOff x="2016" y="1920"/>
                <a:chExt cx="1680" cy="1680"/>
              </a:xfrm>
            </p:grpSpPr>
            <p:sp>
              <p:nvSpPr>
                <p:cNvPr id="49" name="Oval 60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2" cy="1681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42353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zh-CN" altLang="en-US">
                    <a:ea typeface="宋体" charset="-122"/>
                  </a:endParaRPr>
                </a:p>
              </p:txBody>
            </p:sp>
            <p:sp>
              <p:nvSpPr>
                <p:cNvPr id="50" name="Freeform 61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276 w 1321"/>
                    <a:gd name="T1" fmla="*/ 357 h 712"/>
                    <a:gd name="T2" fmla="*/ 1292 w 1321"/>
                    <a:gd name="T3" fmla="*/ 394 h 712"/>
                    <a:gd name="T4" fmla="*/ 1296 w 1321"/>
                    <a:gd name="T5" fmla="*/ 428 h 712"/>
                    <a:gd name="T6" fmla="*/ 1290 w 1321"/>
                    <a:gd name="T7" fmla="*/ 459 h 712"/>
                    <a:gd name="T8" fmla="*/ 1273 w 1321"/>
                    <a:gd name="T9" fmla="*/ 490 h 712"/>
                    <a:gd name="T10" fmla="*/ 1248 w 1321"/>
                    <a:gd name="T11" fmla="*/ 516 h 712"/>
                    <a:gd name="T12" fmla="*/ 1216 w 1321"/>
                    <a:gd name="T13" fmla="*/ 538 h 712"/>
                    <a:gd name="T14" fmla="*/ 1173 w 1321"/>
                    <a:gd name="T15" fmla="*/ 559 h 712"/>
                    <a:gd name="T16" fmla="*/ 1125 w 1321"/>
                    <a:gd name="T17" fmla="*/ 578 h 712"/>
                    <a:gd name="T18" fmla="*/ 1071 w 1321"/>
                    <a:gd name="T19" fmla="*/ 594 h 712"/>
                    <a:gd name="T20" fmla="*/ 1011 w 1321"/>
                    <a:gd name="T21" fmla="*/ 608 h 712"/>
                    <a:gd name="T22" fmla="*/ 949 w 1321"/>
                    <a:gd name="T23" fmla="*/ 618 h 712"/>
                    <a:gd name="T24" fmla="*/ 879 w 1321"/>
                    <a:gd name="T25" fmla="*/ 627 h 712"/>
                    <a:gd name="T26" fmla="*/ 808 w 1321"/>
                    <a:gd name="T27" fmla="*/ 632 h 712"/>
                    <a:gd name="T28" fmla="*/ 780 w 1321"/>
                    <a:gd name="T29" fmla="*/ 634 h 712"/>
                    <a:gd name="T30" fmla="*/ 467 w 1321"/>
                    <a:gd name="T31" fmla="*/ 634 h 712"/>
                    <a:gd name="T32" fmla="*/ 463 w 1321"/>
                    <a:gd name="T33" fmla="*/ 634 h 712"/>
                    <a:gd name="T34" fmla="*/ 401 w 1321"/>
                    <a:gd name="T35" fmla="*/ 630 h 712"/>
                    <a:gd name="T36" fmla="*/ 341 w 1321"/>
                    <a:gd name="T37" fmla="*/ 627 h 712"/>
                    <a:gd name="T38" fmla="*/ 285 w 1321"/>
                    <a:gd name="T39" fmla="*/ 620 h 712"/>
                    <a:gd name="T40" fmla="*/ 231 w 1321"/>
                    <a:gd name="T41" fmla="*/ 614 h 712"/>
                    <a:gd name="T42" fmla="*/ 182 w 1321"/>
                    <a:gd name="T43" fmla="*/ 603 h 712"/>
                    <a:gd name="T44" fmla="*/ 138 w 1321"/>
                    <a:gd name="T45" fmla="*/ 590 h 712"/>
                    <a:gd name="T46" fmla="*/ 100 w 1321"/>
                    <a:gd name="T47" fmla="*/ 577 h 712"/>
                    <a:gd name="T48" fmla="*/ 66 w 1321"/>
                    <a:gd name="T49" fmla="*/ 561 h 712"/>
                    <a:gd name="T50" fmla="*/ 38 w 1321"/>
                    <a:gd name="T51" fmla="*/ 541 h 712"/>
                    <a:gd name="T52" fmla="*/ 18 w 1321"/>
                    <a:gd name="T53" fmla="*/ 519 h 712"/>
                    <a:gd name="T54" fmla="*/ 6 w 1321"/>
                    <a:gd name="T55" fmla="*/ 493 h 712"/>
                    <a:gd name="T56" fmla="*/ 0 w 1321"/>
                    <a:gd name="T57" fmla="*/ 467 h 712"/>
                    <a:gd name="T58" fmla="*/ 0 w 1321"/>
                    <a:gd name="T59" fmla="*/ 463 h 712"/>
                    <a:gd name="T60" fmla="*/ 4 w 1321"/>
                    <a:gd name="T61" fmla="*/ 434 h 712"/>
                    <a:gd name="T62" fmla="*/ 16 w 1321"/>
                    <a:gd name="T63" fmla="*/ 397 h 712"/>
                    <a:gd name="T64" fmla="*/ 50 w 1321"/>
                    <a:gd name="T65" fmla="*/ 329 h 712"/>
                    <a:gd name="T66" fmla="*/ 92 w 1321"/>
                    <a:gd name="T67" fmla="*/ 266 h 712"/>
                    <a:gd name="T68" fmla="*/ 144 w 1321"/>
                    <a:gd name="T69" fmla="*/ 209 h 712"/>
                    <a:gd name="T70" fmla="*/ 200 w 1321"/>
                    <a:gd name="T71" fmla="*/ 157 h 712"/>
                    <a:gd name="T72" fmla="*/ 265 w 1321"/>
                    <a:gd name="T73" fmla="*/ 111 h 712"/>
                    <a:gd name="T74" fmla="*/ 335 w 1321"/>
                    <a:gd name="T75" fmla="*/ 73 h 712"/>
                    <a:gd name="T76" fmla="*/ 407 w 1321"/>
                    <a:gd name="T77" fmla="*/ 42 h 712"/>
                    <a:gd name="T78" fmla="*/ 488 w 1321"/>
                    <a:gd name="T79" fmla="*/ 19 h 712"/>
                    <a:gd name="T80" fmla="*/ 570 w 1321"/>
                    <a:gd name="T81" fmla="*/ 5 h 712"/>
                    <a:gd name="T82" fmla="*/ 654 w 1321"/>
                    <a:gd name="T83" fmla="*/ 0 h 712"/>
                    <a:gd name="T84" fmla="*/ 654 w 1321"/>
                    <a:gd name="T85" fmla="*/ 0 h 712"/>
                    <a:gd name="T86" fmla="*/ 745 w 1321"/>
                    <a:gd name="T87" fmla="*/ 5 h 712"/>
                    <a:gd name="T88" fmla="*/ 831 w 1321"/>
                    <a:gd name="T89" fmla="*/ 20 h 712"/>
                    <a:gd name="T90" fmla="*/ 914 w 1321"/>
                    <a:gd name="T91" fmla="*/ 47 h 712"/>
                    <a:gd name="T92" fmla="*/ 991 w 1321"/>
                    <a:gd name="T93" fmla="*/ 80 h 712"/>
                    <a:gd name="T94" fmla="*/ 1062 w 1321"/>
                    <a:gd name="T95" fmla="*/ 122 h 712"/>
                    <a:gd name="T96" fmla="*/ 1127 w 1321"/>
                    <a:gd name="T97" fmla="*/ 173 h 712"/>
                    <a:gd name="T98" fmla="*/ 1185 w 1321"/>
                    <a:gd name="T99" fmla="*/ 228 h 712"/>
                    <a:gd name="T100" fmla="*/ 1234 w 1321"/>
                    <a:gd name="T101" fmla="*/ 289 h 712"/>
                    <a:gd name="T102" fmla="*/ 1276 w 1321"/>
                    <a:gd name="T103" fmla="*/ 357 h 712"/>
                    <a:gd name="T104" fmla="*/ 1276 w 1321"/>
                    <a:gd name="T105" fmla="*/ 357 h 712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BBF6EE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48" name="Text Box 62"/>
              <p:cNvSpPr txBox="1">
                <a:spLocks noChangeArrowheads="1"/>
              </p:cNvSpPr>
              <p:nvPr/>
            </p:nvSpPr>
            <p:spPr bwMode="gray">
              <a:xfrm>
                <a:off x="2725" y="1152"/>
                <a:ext cx="283" cy="3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altLang="zh-CN" sz="2400" b="1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  <a:ea typeface="宋体" charset="-122"/>
                  </a:rPr>
                  <a:t>B</a:t>
                </a:r>
              </a:p>
            </p:txBody>
          </p:sp>
        </p:grpSp>
        <p:grpSp>
          <p:nvGrpSpPr>
            <p:cNvPr id="9" name="Group 63"/>
            <p:cNvGrpSpPr>
              <a:grpSpLocks/>
            </p:cNvGrpSpPr>
            <p:nvPr/>
          </p:nvGrpSpPr>
          <p:grpSpPr bwMode="auto">
            <a:xfrm>
              <a:off x="2236" y="3191"/>
              <a:ext cx="201" cy="176"/>
              <a:chOff x="2236" y="3191"/>
              <a:chExt cx="201" cy="176"/>
            </a:xfrm>
          </p:grpSpPr>
          <p:sp>
            <p:nvSpPr>
              <p:cNvPr id="45" name="Oval 64"/>
              <p:cNvSpPr>
                <a:spLocks noChangeArrowheads="1"/>
              </p:cNvSpPr>
              <p:nvPr/>
            </p:nvSpPr>
            <p:spPr bwMode="gray">
              <a:xfrm rot="18227093">
                <a:off x="2239" y="3283"/>
                <a:ext cx="81" cy="87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chemeClr val="folHlink">
                      <a:gamma/>
                      <a:shade val="6666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46" name="Oval 65"/>
              <p:cNvSpPr>
                <a:spLocks noChangeArrowheads="1"/>
              </p:cNvSpPr>
              <p:nvPr/>
            </p:nvSpPr>
            <p:spPr bwMode="gray">
              <a:xfrm rot="18227093">
                <a:off x="2353" y="3189"/>
                <a:ext cx="81" cy="87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chemeClr val="folHlink">
                      <a:gamma/>
                      <a:shade val="6666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zh-CN" altLang="en-US">
                  <a:ea typeface="宋体" charset="-122"/>
                </a:endParaRPr>
              </a:p>
            </p:txBody>
          </p:sp>
        </p:grpSp>
        <p:grpSp>
          <p:nvGrpSpPr>
            <p:cNvPr id="10" name="Group 66"/>
            <p:cNvGrpSpPr>
              <a:grpSpLocks/>
            </p:cNvGrpSpPr>
            <p:nvPr/>
          </p:nvGrpSpPr>
          <p:grpSpPr bwMode="auto">
            <a:xfrm>
              <a:off x="1824" y="3357"/>
              <a:ext cx="432" cy="432"/>
              <a:chOff x="1824" y="3357"/>
              <a:chExt cx="432" cy="432"/>
            </a:xfrm>
          </p:grpSpPr>
          <p:grpSp>
            <p:nvGrpSpPr>
              <p:cNvPr id="41" name="Group 67"/>
              <p:cNvGrpSpPr>
                <a:grpSpLocks/>
              </p:cNvGrpSpPr>
              <p:nvPr/>
            </p:nvGrpSpPr>
            <p:grpSpPr bwMode="auto">
              <a:xfrm>
                <a:off x="1824" y="3357"/>
                <a:ext cx="432" cy="432"/>
                <a:chOff x="2016" y="1920"/>
                <a:chExt cx="1680" cy="1680"/>
              </a:xfrm>
            </p:grpSpPr>
            <p:sp>
              <p:nvSpPr>
                <p:cNvPr id="43" name="Oval 68"/>
                <p:cNvSpPr>
                  <a:spLocks noChangeArrowheads="1"/>
                </p:cNvSpPr>
                <p:nvPr/>
              </p:nvSpPr>
              <p:spPr bwMode="gray">
                <a:xfrm>
                  <a:off x="2015" y="1922"/>
                  <a:ext cx="1682" cy="1678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folHlink">
                        <a:gamma/>
                        <a:shade val="2431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zh-CN" altLang="en-US">
                    <a:ea typeface="宋体" charset="-122"/>
                  </a:endParaRPr>
                </a:p>
              </p:txBody>
            </p:sp>
            <p:sp>
              <p:nvSpPr>
                <p:cNvPr id="44" name="Freeform 69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276 w 1321"/>
                    <a:gd name="T1" fmla="*/ 357 h 712"/>
                    <a:gd name="T2" fmla="*/ 1292 w 1321"/>
                    <a:gd name="T3" fmla="*/ 394 h 712"/>
                    <a:gd name="T4" fmla="*/ 1296 w 1321"/>
                    <a:gd name="T5" fmla="*/ 428 h 712"/>
                    <a:gd name="T6" fmla="*/ 1290 w 1321"/>
                    <a:gd name="T7" fmla="*/ 459 h 712"/>
                    <a:gd name="T8" fmla="*/ 1273 w 1321"/>
                    <a:gd name="T9" fmla="*/ 490 h 712"/>
                    <a:gd name="T10" fmla="*/ 1248 w 1321"/>
                    <a:gd name="T11" fmla="*/ 516 h 712"/>
                    <a:gd name="T12" fmla="*/ 1216 w 1321"/>
                    <a:gd name="T13" fmla="*/ 538 h 712"/>
                    <a:gd name="T14" fmla="*/ 1173 w 1321"/>
                    <a:gd name="T15" fmla="*/ 559 h 712"/>
                    <a:gd name="T16" fmla="*/ 1125 w 1321"/>
                    <a:gd name="T17" fmla="*/ 578 h 712"/>
                    <a:gd name="T18" fmla="*/ 1071 w 1321"/>
                    <a:gd name="T19" fmla="*/ 594 h 712"/>
                    <a:gd name="T20" fmla="*/ 1011 w 1321"/>
                    <a:gd name="T21" fmla="*/ 608 h 712"/>
                    <a:gd name="T22" fmla="*/ 949 w 1321"/>
                    <a:gd name="T23" fmla="*/ 618 h 712"/>
                    <a:gd name="T24" fmla="*/ 879 w 1321"/>
                    <a:gd name="T25" fmla="*/ 627 h 712"/>
                    <a:gd name="T26" fmla="*/ 808 w 1321"/>
                    <a:gd name="T27" fmla="*/ 632 h 712"/>
                    <a:gd name="T28" fmla="*/ 780 w 1321"/>
                    <a:gd name="T29" fmla="*/ 634 h 712"/>
                    <a:gd name="T30" fmla="*/ 467 w 1321"/>
                    <a:gd name="T31" fmla="*/ 634 h 712"/>
                    <a:gd name="T32" fmla="*/ 463 w 1321"/>
                    <a:gd name="T33" fmla="*/ 634 h 712"/>
                    <a:gd name="T34" fmla="*/ 401 w 1321"/>
                    <a:gd name="T35" fmla="*/ 630 h 712"/>
                    <a:gd name="T36" fmla="*/ 341 w 1321"/>
                    <a:gd name="T37" fmla="*/ 627 h 712"/>
                    <a:gd name="T38" fmla="*/ 285 w 1321"/>
                    <a:gd name="T39" fmla="*/ 620 h 712"/>
                    <a:gd name="T40" fmla="*/ 231 w 1321"/>
                    <a:gd name="T41" fmla="*/ 614 h 712"/>
                    <a:gd name="T42" fmla="*/ 182 w 1321"/>
                    <a:gd name="T43" fmla="*/ 603 h 712"/>
                    <a:gd name="T44" fmla="*/ 138 w 1321"/>
                    <a:gd name="T45" fmla="*/ 590 h 712"/>
                    <a:gd name="T46" fmla="*/ 100 w 1321"/>
                    <a:gd name="T47" fmla="*/ 577 h 712"/>
                    <a:gd name="T48" fmla="*/ 66 w 1321"/>
                    <a:gd name="T49" fmla="*/ 561 h 712"/>
                    <a:gd name="T50" fmla="*/ 38 w 1321"/>
                    <a:gd name="T51" fmla="*/ 541 h 712"/>
                    <a:gd name="T52" fmla="*/ 18 w 1321"/>
                    <a:gd name="T53" fmla="*/ 519 h 712"/>
                    <a:gd name="T54" fmla="*/ 6 w 1321"/>
                    <a:gd name="T55" fmla="*/ 493 h 712"/>
                    <a:gd name="T56" fmla="*/ 0 w 1321"/>
                    <a:gd name="T57" fmla="*/ 467 h 712"/>
                    <a:gd name="T58" fmla="*/ 0 w 1321"/>
                    <a:gd name="T59" fmla="*/ 463 h 712"/>
                    <a:gd name="T60" fmla="*/ 4 w 1321"/>
                    <a:gd name="T61" fmla="*/ 434 h 712"/>
                    <a:gd name="T62" fmla="*/ 16 w 1321"/>
                    <a:gd name="T63" fmla="*/ 397 h 712"/>
                    <a:gd name="T64" fmla="*/ 50 w 1321"/>
                    <a:gd name="T65" fmla="*/ 329 h 712"/>
                    <a:gd name="T66" fmla="*/ 92 w 1321"/>
                    <a:gd name="T67" fmla="*/ 266 h 712"/>
                    <a:gd name="T68" fmla="*/ 144 w 1321"/>
                    <a:gd name="T69" fmla="*/ 209 h 712"/>
                    <a:gd name="T70" fmla="*/ 200 w 1321"/>
                    <a:gd name="T71" fmla="*/ 157 h 712"/>
                    <a:gd name="T72" fmla="*/ 265 w 1321"/>
                    <a:gd name="T73" fmla="*/ 111 h 712"/>
                    <a:gd name="T74" fmla="*/ 335 w 1321"/>
                    <a:gd name="T75" fmla="*/ 73 h 712"/>
                    <a:gd name="T76" fmla="*/ 407 w 1321"/>
                    <a:gd name="T77" fmla="*/ 42 h 712"/>
                    <a:gd name="T78" fmla="*/ 488 w 1321"/>
                    <a:gd name="T79" fmla="*/ 19 h 712"/>
                    <a:gd name="T80" fmla="*/ 570 w 1321"/>
                    <a:gd name="T81" fmla="*/ 5 h 712"/>
                    <a:gd name="T82" fmla="*/ 654 w 1321"/>
                    <a:gd name="T83" fmla="*/ 0 h 712"/>
                    <a:gd name="T84" fmla="*/ 654 w 1321"/>
                    <a:gd name="T85" fmla="*/ 0 h 712"/>
                    <a:gd name="T86" fmla="*/ 745 w 1321"/>
                    <a:gd name="T87" fmla="*/ 5 h 712"/>
                    <a:gd name="T88" fmla="*/ 831 w 1321"/>
                    <a:gd name="T89" fmla="*/ 20 h 712"/>
                    <a:gd name="T90" fmla="*/ 914 w 1321"/>
                    <a:gd name="T91" fmla="*/ 47 h 712"/>
                    <a:gd name="T92" fmla="*/ 991 w 1321"/>
                    <a:gd name="T93" fmla="*/ 80 h 712"/>
                    <a:gd name="T94" fmla="*/ 1062 w 1321"/>
                    <a:gd name="T95" fmla="*/ 122 h 712"/>
                    <a:gd name="T96" fmla="*/ 1127 w 1321"/>
                    <a:gd name="T97" fmla="*/ 173 h 712"/>
                    <a:gd name="T98" fmla="*/ 1185 w 1321"/>
                    <a:gd name="T99" fmla="*/ 228 h 712"/>
                    <a:gd name="T100" fmla="*/ 1234 w 1321"/>
                    <a:gd name="T101" fmla="*/ 289 h 712"/>
                    <a:gd name="T102" fmla="*/ 1276 w 1321"/>
                    <a:gd name="T103" fmla="*/ 357 h 712"/>
                    <a:gd name="T104" fmla="*/ 1276 w 1321"/>
                    <a:gd name="T105" fmla="*/ 357 h 712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folHlink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BBF6EE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42" name="Text Box 70"/>
              <p:cNvSpPr txBox="1">
                <a:spLocks noChangeArrowheads="1"/>
              </p:cNvSpPr>
              <p:nvPr/>
            </p:nvSpPr>
            <p:spPr bwMode="gray">
              <a:xfrm>
                <a:off x="1902" y="3439"/>
                <a:ext cx="266" cy="3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altLang="zh-CN" sz="2400" b="1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  <a:ea typeface="宋体" charset="-122"/>
                  </a:rPr>
                  <a:t>E</a:t>
                </a:r>
              </a:p>
            </p:txBody>
          </p:sp>
        </p:grpSp>
        <p:grpSp>
          <p:nvGrpSpPr>
            <p:cNvPr id="11" name="Group 71"/>
            <p:cNvGrpSpPr>
              <a:grpSpLocks/>
            </p:cNvGrpSpPr>
            <p:nvPr/>
          </p:nvGrpSpPr>
          <p:grpSpPr bwMode="auto">
            <a:xfrm>
              <a:off x="3938" y="1968"/>
              <a:ext cx="430" cy="437"/>
              <a:chOff x="3938" y="1968"/>
              <a:chExt cx="430" cy="437"/>
            </a:xfrm>
          </p:grpSpPr>
          <p:grpSp>
            <p:nvGrpSpPr>
              <p:cNvPr id="37" name="Group 72"/>
              <p:cNvGrpSpPr>
                <a:grpSpLocks/>
              </p:cNvGrpSpPr>
              <p:nvPr/>
            </p:nvGrpSpPr>
            <p:grpSpPr bwMode="auto">
              <a:xfrm>
                <a:off x="3938" y="1968"/>
                <a:ext cx="430" cy="437"/>
                <a:chOff x="2016" y="1920"/>
                <a:chExt cx="1680" cy="1680"/>
              </a:xfrm>
            </p:grpSpPr>
            <p:sp>
              <p:nvSpPr>
                <p:cNvPr id="39" name="Oval 73"/>
                <p:cNvSpPr>
                  <a:spLocks noChangeArrowheads="1"/>
                </p:cNvSpPr>
                <p:nvPr/>
              </p:nvSpPr>
              <p:spPr bwMode="gray">
                <a:xfrm>
                  <a:off x="2018" y="1921"/>
                  <a:ext cx="1677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62353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zh-CN" altLang="en-US">
                    <a:ea typeface="宋体" charset="-122"/>
                  </a:endParaRPr>
                </a:p>
              </p:txBody>
            </p:sp>
            <p:sp>
              <p:nvSpPr>
                <p:cNvPr id="40" name="Freeform 74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276 w 1321"/>
                    <a:gd name="T1" fmla="*/ 357 h 712"/>
                    <a:gd name="T2" fmla="*/ 1292 w 1321"/>
                    <a:gd name="T3" fmla="*/ 394 h 712"/>
                    <a:gd name="T4" fmla="*/ 1296 w 1321"/>
                    <a:gd name="T5" fmla="*/ 428 h 712"/>
                    <a:gd name="T6" fmla="*/ 1290 w 1321"/>
                    <a:gd name="T7" fmla="*/ 459 h 712"/>
                    <a:gd name="T8" fmla="*/ 1273 w 1321"/>
                    <a:gd name="T9" fmla="*/ 490 h 712"/>
                    <a:gd name="T10" fmla="*/ 1248 w 1321"/>
                    <a:gd name="T11" fmla="*/ 516 h 712"/>
                    <a:gd name="T12" fmla="*/ 1216 w 1321"/>
                    <a:gd name="T13" fmla="*/ 538 h 712"/>
                    <a:gd name="T14" fmla="*/ 1173 w 1321"/>
                    <a:gd name="T15" fmla="*/ 559 h 712"/>
                    <a:gd name="T16" fmla="*/ 1125 w 1321"/>
                    <a:gd name="T17" fmla="*/ 578 h 712"/>
                    <a:gd name="T18" fmla="*/ 1071 w 1321"/>
                    <a:gd name="T19" fmla="*/ 594 h 712"/>
                    <a:gd name="T20" fmla="*/ 1011 w 1321"/>
                    <a:gd name="T21" fmla="*/ 608 h 712"/>
                    <a:gd name="T22" fmla="*/ 949 w 1321"/>
                    <a:gd name="T23" fmla="*/ 618 h 712"/>
                    <a:gd name="T24" fmla="*/ 879 w 1321"/>
                    <a:gd name="T25" fmla="*/ 627 h 712"/>
                    <a:gd name="T26" fmla="*/ 808 w 1321"/>
                    <a:gd name="T27" fmla="*/ 632 h 712"/>
                    <a:gd name="T28" fmla="*/ 780 w 1321"/>
                    <a:gd name="T29" fmla="*/ 634 h 712"/>
                    <a:gd name="T30" fmla="*/ 467 w 1321"/>
                    <a:gd name="T31" fmla="*/ 634 h 712"/>
                    <a:gd name="T32" fmla="*/ 463 w 1321"/>
                    <a:gd name="T33" fmla="*/ 634 h 712"/>
                    <a:gd name="T34" fmla="*/ 401 w 1321"/>
                    <a:gd name="T35" fmla="*/ 630 h 712"/>
                    <a:gd name="T36" fmla="*/ 341 w 1321"/>
                    <a:gd name="T37" fmla="*/ 627 h 712"/>
                    <a:gd name="T38" fmla="*/ 285 w 1321"/>
                    <a:gd name="T39" fmla="*/ 620 h 712"/>
                    <a:gd name="T40" fmla="*/ 231 w 1321"/>
                    <a:gd name="T41" fmla="*/ 614 h 712"/>
                    <a:gd name="T42" fmla="*/ 182 w 1321"/>
                    <a:gd name="T43" fmla="*/ 603 h 712"/>
                    <a:gd name="T44" fmla="*/ 138 w 1321"/>
                    <a:gd name="T45" fmla="*/ 590 h 712"/>
                    <a:gd name="T46" fmla="*/ 100 w 1321"/>
                    <a:gd name="T47" fmla="*/ 577 h 712"/>
                    <a:gd name="T48" fmla="*/ 66 w 1321"/>
                    <a:gd name="T49" fmla="*/ 561 h 712"/>
                    <a:gd name="T50" fmla="*/ 38 w 1321"/>
                    <a:gd name="T51" fmla="*/ 541 h 712"/>
                    <a:gd name="T52" fmla="*/ 18 w 1321"/>
                    <a:gd name="T53" fmla="*/ 519 h 712"/>
                    <a:gd name="T54" fmla="*/ 6 w 1321"/>
                    <a:gd name="T55" fmla="*/ 493 h 712"/>
                    <a:gd name="T56" fmla="*/ 0 w 1321"/>
                    <a:gd name="T57" fmla="*/ 467 h 712"/>
                    <a:gd name="T58" fmla="*/ 0 w 1321"/>
                    <a:gd name="T59" fmla="*/ 463 h 712"/>
                    <a:gd name="T60" fmla="*/ 4 w 1321"/>
                    <a:gd name="T61" fmla="*/ 434 h 712"/>
                    <a:gd name="T62" fmla="*/ 16 w 1321"/>
                    <a:gd name="T63" fmla="*/ 397 h 712"/>
                    <a:gd name="T64" fmla="*/ 50 w 1321"/>
                    <a:gd name="T65" fmla="*/ 329 h 712"/>
                    <a:gd name="T66" fmla="*/ 92 w 1321"/>
                    <a:gd name="T67" fmla="*/ 266 h 712"/>
                    <a:gd name="T68" fmla="*/ 144 w 1321"/>
                    <a:gd name="T69" fmla="*/ 209 h 712"/>
                    <a:gd name="T70" fmla="*/ 200 w 1321"/>
                    <a:gd name="T71" fmla="*/ 157 h 712"/>
                    <a:gd name="T72" fmla="*/ 265 w 1321"/>
                    <a:gd name="T73" fmla="*/ 111 h 712"/>
                    <a:gd name="T74" fmla="*/ 335 w 1321"/>
                    <a:gd name="T75" fmla="*/ 73 h 712"/>
                    <a:gd name="T76" fmla="*/ 407 w 1321"/>
                    <a:gd name="T77" fmla="*/ 42 h 712"/>
                    <a:gd name="T78" fmla="*/ 488 w 1321"/>
                    <a:gd name="T79" fmla="*/ 19 h 712"/>
                    <a:gd name="T80" fmla="*/ 570 w 1321"/>
                    <a:gd name="T81" fmla="*/ 5 h 712"/>
                    <a:gd name="T82" fmla="*/ 654 w 1321"/>
                    <a:gd name="T83" fmla="*/ 0 h 712"/>
                    <a:gd name="T84" fmla="*/ 654 w 1321"/>
                    <a:gd name="T85" fmla="*/ 0 h 712"/>
                    <a:gd name="T86" fmla="*/ 745 w 1321"/>
                    <a:gd name="T87" fmla="*/ 5 h 712"/>
                    <a:gd name="T88" fmla="*/ 831 w 1321"/>
                    <a:gd name="T89" fmla="*/ 20 h 712"/>
                    <a:gd name="T90" fmla="*/ 914 w 1321"/>
                    <a:gd name="T91" fmla="*/ 47 h 712"/>
                    <a:gd name="T92" fmla="*/ 991 w 1321"/>
                    <a:gd name="T93" fmla="*/ 80 h 712"/>
                    <a:gd name="T94" fmla="*/ 1062 w 1321"/>
                    <a:gd name="T95" fmla="*/ 122 h 712"/>
                    <a:gd name="T96" fmla="*/ 1127 w 1321"/>
                    <a:gd name="T97" fmla="*/ 173 h 712"/>
                    <a:gd name="T98" fmla="*/ 1185 w 1321"/>
                    <a:gd name="T99" fmla="*/ 228 h 712"/>
                    <a:gd name="T100" fmla="*/ 1234 w 1321"/>
                    <a:gd name="T101" fmla="*/ 289 h 712"/>
                    <a:gd name="T102" fmla="*/ 1276 w 1321"/>
                    <a:gd name="T103" fmla="*/ 357 h 712"/>
                    <a:gd name="T104" fmla="*/ 1276 w 1321"/>
                    <a:gd name="T105" fmla="*/ 357 h 712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hlink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BBF6EE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38" name="Text Box 75"/>
              <p:cNvSpPr txBox="1">
                <a:spLocks noChangeArrowheads="1"/>
              </p:cNvSpPr>
              <p:nvPr/>
            </p:nvSpPr>
            <p:spPr bwMode="gray">
              <a:xfrm>
                <a:off x="4011" y="2028"/>
                <a:ext cx="275" cy="3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altLang="zh-CN" sz="2400" b="1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  <a:ea typeface="宋体" charset="-122"/>
                  </a:rPr>
                  <a:t>C</a:t>
                </a:r>
              </a:p>
            </p:txBody>
          </p:sp>
        </p:grpSp>
        <p:grpSp>
          <p:nvGrpSpPr>
            <p:cNvPr id="12" name="Group 76"/>
            <p:cNvGrpSpPr>
              <a:grpSpLocks/>
            </p:cNvGrpSpPr>
            <p:nvPr/>
          </p:nvGrpSpPr>
          <p:grpSpPr bwMode="auto">
            <a:xfrm>
              <a:off x="3552" y="3360"/>
              <a:ext cx="412" cy="392"/>
              <a:chOff x="3552" y="3339"/>
              <a:chExt cx="412" cy="392"/>
            </a:xfrm>
          </p:grpSpPr>
          <p:grpSp>
            <p:nvGrpSpPr>
              <p:cNvPr id="33" name="Group 77"/>
              <p:cNvGrpSpPr>
                <a:grpSpLocks/>
              </p:cNvGrpSpPr>
              <p:nvPr/>
            </p:nvGrpSpPr>
            <p:grpSpPr bwMode="auto">
              <a:xfrm>
                <a:off x="3552" y="3339"/>
                <a:ext cx="412" cy="392"/>
                <a:chOff x="2016" y="1920"/>
                <a:chExt cx="1680" cy="1680"/>
              </a:xfrm>
            </p:grpSpPr>
            <p:sp>
              <p:nvSpPr>
                <p:cNvPr id="35" name="Oval 78"/>
                <p:cNvSpPr>
                  <a:spLocks noChangeArrowheads="1"/>
                </p:cNvSpPr>
                <p:nvPr/>
              </p:nvSpPr>
              <p:spPr bwMode="gray">
                <a:xfrm>
                  <a:off x="2018" y="1918"/>
                  <a:ext cx="1680" cy="1682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45490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zh-CN" altLang="en-US">
                    <a:ea typeface="宋体" charset="-122"/>
                  </a:endParaRPr>
                </a:p>
              </p:txBody>
            </p:sp>
            <p:sp>
              <p:nvSpPr>
                <p:cNvPr id="36" name="Freeform 79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276 w 1321"/>
                    <a:gd name="T1" fmla="*/ 357 h 712"/>
                    <a:gd name="T2" fmla="*/ 1292 w 1321"/>
                    <a:gd name="T3" fmla="*/ 394 h 712"/>
                    <a:gd name="T4" fmla="*/ 1296 w 1321"/>
                    <a:gd name="T5" fmla="*/ 428 h 712"/>
                    <a:gd name="T6" fmla="*/ 1290 w 1321"/>
                    <a:gd name="T7" fmla="*/ 459 h 712"/>
                    <a:gd name="T8" fmla="*/ 1273 w 1321"/>
                    <a:gd name="T9" fmla="*/ 490 h 712"/>
                    <a:gd name="T10" fmla="*/ 1248 w 1321"/>
                    <a:gd name="T11" fmla="*/ 516 h 712"/>
                    <a:gd name="T12" fmla="*/ 1216 w 1321"/>
                    <a:gd name="T13" fmla="*/ 538 h 712"/>
                    <a:gd name="T14" fmla="*/ 1173 w 1321"/>
                    <a:gd name="T15" fmla="*/ 559 h 712"/>
                    <a:gd name="T16" fmla="*/ 1125 w 1321"/>
                    <a:gd name="T17" fmla="*/ 578 h 712"/>
                    <a:gd name="T18" fmla="*/ 1071 w 1321"/>
                    <a:gd name="T19" fmla="*/ 594 h 712"/>
                    <a:gd name="T20" fmla="*/ 1011 w 1321"/>
                    <a:gd name="T21" fmla="*/ 608 h 712"/>
                    <a:gd name="T22" fmla="*/ 949 w 1321"/>
                    <a:gd name="T23" fmla="*/ 618 h 712"/>
                    <a:gd name="T24" fmla="*/ 879 w 1321"/>
                    <a:gd name="T25" fmla="*/ 627 h 712"/>
                    <a:gd name="T26" fmla="*/ 808 w 1321"/>
                    <a:gd name="T27" fmla="*/ 632 h 712"/>
                    <a:gd name="T28" fmla="*/ 780 w 1321"/>
                    <a:gd name="T29" fmla="*/ 634 h 712"/>
                    <a:gd name="T30" fmla="*/ 467 w 1321"/>
                    <a:gd name="T31" fmla="*/ 634 h 712"/>
                    <a:gd name="T32" fmla="*/ 463 w 1321"/>
                    <a:gd name="T33" fmla="*/ 634 h 712"/>
                    <a:gd name="T34" fmla="*/ 401 w 1321"/>
                    <a:gd name="T35" fmla="*/ 630 h 712"/>
                    <a:gd name="T36" fmla="*/ 341 w 1321"/>
                    <a:gd name="T37" fmla="*/ 627 h 712"/>
                    <a:gd name="T38" fmla="*/ 285 w 1321"/>
                    <a:gd name="T39" fmla="*/ 620 h 712"/>
                    <a:gd name="T40" fmla="*/ 231 w 1321"/>
                    <a:gd name="T41" fmla="*/ 614 h 712"/>
                    <a:gd name="T42" fmla="*/ 182 w 1321"/>
                    <a:gd name="T43" fmla="*/ 603 h 712"/>
                    <a:gd name="T44" fmla="*/ 138 w 1321"/>
                    <a:gd name="T45" fmla="*/ 590 h 712"/>
                    <a:gd name="T46" fmla="*/ 100 w 1321"/>
                    <a:gd name="T47" fmla="*/ 577 h 712"/>
                    <a:gd name="T48" fmla="*/ 66 w 1321"/>
                    <a:gd name="T49" fmla="*/ 561 h 712"/>
                    <a:gd name="T50" fmla="*/ 38 w 1321"/>
                    <a:gd name="T51" fmla="*/ 541 h 712"/>
                    <a:gd name="T52" fmla="*/ 18 w 1321"/>
                    <a:gd name="T53" fmla="*/ 519 h 712"/>
                    <a:gd name="T54" fmla="*/ 6 w 1321"/>
                    <a:gd name="T55" fmla="*/ 493 h 712"/>
                    <a:gd name="T56" fmla="*/ 0 w 1321"/>
                    <a:gd name="T57" fmla="*/ 467 h 712"/>
                    <a:gd name="T58" fmla="*/ 0 w 1321"/>
                    <a:gd name="T59" fmla="*/ 463 h 712"/>
                    <a:gd name="T60" fmla="*/ 4 w 1321"/>
                    <a:gd name="T61" fmla="*/ 434 h 712"/>
                    <a:gd name="T62" fmla="*/ 16 w 1321"/>
                    <a:gd name="T63" fmla="*/ 397 h 712"/>
                    <a:gd name="T64" fmla="*/ 50 w 1321"/>
                    <a:gd name="T65" fmla="*/ 329 h 712"/>
                    <a:gd name="T66" fmla="*/ 92 w 1321"/>
                    <a:gd name="T67" fmla="*/ 266 h 712"/>
                    <a:gd name="T68" fmla="*/ 144 w 1321"/>
                    <a:gd name="T69" fmla="*/ 209 h 712"/>
                    <a:gd name="T70" fmla="*/ 200 w 1321"/>
                    <a:gd name="T71" fmla="*/ 157 h 712"/>
                    <a:gd name="T72" fmla="*/ 265 w 1321"/>
                    <a:gd name="T73" fmla="*/ 111 h 712"/>
                    <a:gd name="T74" fmla="*/ 335 w 1321"/>
                    <a:gd name="T75" fmla="*/ 73 h 712"/>
                    <a:gd name="T76" fmla="*/ 407 w 1321"/>
                    <a:gd name="T77" fmla="*/ 42 h 712"/>
                    <a:gd name="T78" fmla="*/ 488 w 1321"/>
                    <a:gd name="T79" fmla="*/ 19 h 712"/>
                    <a:gd name="T80" fmla="*/ 570 w 1321"/>
                    <a:gd name="T81" fmla="*/ 5 h 712"/>
                    <a:gd name="T82" fmla="*/ 654 w 1321"/>
                    <a:gd name="T83" fmla="*/ 0 h 712"/>
                    <a:gd name="T84" fmla="*/ 654 w 1321"/>
                    <a:gd name="T85" fmla="*/ 0 h 712"/>
                    <a:gd name="T86" fmla="*/ 745 w 1321"/>
                    <a:gd name="T87" fmla="*/ 5 h 712"/>
                    <a:gd name="T88" fmla="*/ 831 w 1321"/>
                    <a:gd name="T89" fmla="*/ 20 h 712"/>
                    <a:gd name="T90" fmla="*/ 914 w 1321"/>
                    <a:gd name="T91" fmla="*/ 47 h 712"/>
                    <a:gd name="T92" fmla="*/ 991 w 1321"/>
                    <a:gd name="T93" fmla="*/ 80 h 712"/>
                    <a:gd name="T94" fmla="*/ 1062 w 1321"/>
                    <a:gd name="T95" fmla="*/ 122 h 712"/>
                    <a:gd name="T96" fmla="*/ 1127 w 1321"/>
                    <a:gd name="T97" fmla="*/ 173 h 712"/>
                    <a:gd name="T98" fmla="*/ 1185 w 1321"/>
                    <a:gd name="T99" fmla="*/ 228 h 712"/>
                    <a:gd name="T100" fmla="*/ 1234 w 1321"/>
                    <a:gd name="T101" fmla="*/ 289 h 712"/>
                    <a:gd name="T102" fmla="*/ 1276 w 1321"/>
                    <a:gd name="T103" fmla="*/ 357 h 712"/>
                    <a:gd name="T104" fmla="*/ 1276 w 1321"/>
                    <a:gd name="T105" fmla="*/ 357 h 712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BBF6EE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34" name="Text Box 80"/>
              <p:cNvSpPr txBox="1">
                <a:spLocks noChangeArrowheads="1"/>
              </p:cNvSpPr>
              <p:nvPr/>
            </p:nvSpPr>
            <p:spPr bwMode="gray">
              <a:xfrm>
                <a:off x="3632" y="3359"/>
                <a:ext cx="297" cy="3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altLang="zh-CN" sz="2400" b="1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  <a:ea typeface="宋体" charset="-122"/>
                  </a:rPr>
                  <a:t>D</a:t>
                </a:r>
              </a:p>
            </p:txBody>
          </p:sp>
        </p:grpSp>
        <p:grpSp>
          <p:nvGrpSpPr>
            <p:cNvPr id="13" name="Group 81"/>
            <p:cNvGrpSpPr>
              <a:grpSpLocks/>
            </p:cNvGrpSpPr>
            <p:nvPr/>
          </p:nvGrpSpPr>
          <p:grpSpPr bwMode="auto">
            <a:xfrm>
              <a:off x="1488" y="1968"/>
              <a:ext cx="432" cy="432"/>
              <a:chOff x="1488" y="1968"/>
              <a:chExt cx="432" cy="432"/>
            </a:xfrm>
          </p:grpSpPr>
          <p:grpSp>
            <p:nvGrpSpPr>
              <p:cNvPr id="29" name="Group 82"/>
              <p:cNvGrpSpPr>
                <a:grpSpLocks/>
              </p:cNvGrpSpPr>
              <p:nvPr/>
            </p:nvGrpSpPr>
            <p:grpSpPr bwMode="auto">
              <a:xfrm>
                <a:off x="1488" y="1968"/>
                <a:ext cx="432" cy="432"/>
                <a:chOff x="2016" y="1920"/>
                <a:chExt cx="1680" cy="1680"/>
              </a:xfrm>
            </p:grpSpPr>
            <p:sp>
              <p:nvSpPr>
                <p:cNvPr id="31" name="Oval 83"/>
                <p:cNvSpPr>
                  <a:spLocks noChangeArrowheads="1"/>
                </p:cNvSpPr>
                <p:nvPr/>
              </p:nvSpPr>
              <p:spPr bwMode="gray">
                <a:xfrm>
                  <a:off x="2017" y="1921"/>
                  <a:ext cx="1678" cy="1678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5490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zh-CN" altLang="en-US">
                    <a:ea typeface="宋体" charset="-122"/>
                  </a:endParaRPr>
                </a:p>
              </p:txBody>
            </p:sp>
            <p:sp>
              <p:nvSpPr>
                <p:cNvPr id="32" name="Freeform 84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276 w 1321"/>
                    <a:gd name="T1" fmla="*/ 357 h 712"/>
                    <a:gd name="T2" fmla="*/ 1292 w 1321"/>
                    <a:gd name="T3" fmla="*/ 394 h 712"/>
                    <a:gd name="T4" fmla="*/ 1296 w 1321"/>
                    <a:gd name="T5" fmla="*/ 428 h 712"/>
                    <a:gd name="T6" fmla="*/ 1290 w 1321"/>
                    <a:gd name="T7" fmla="*/ 459 h 712"/>
                    <a:gd name="T8" fmla="*/ 1273 w 1321"/>
                    <a:gd name="T9" fmla="*/ 490 h 712"/>
                    <a:gd name="T10" fmla="*/ 1248 w 1321"/>
                    <a:gd name="T11" fmla="*/ 516 h 712"/>
                    <a:gd name="T12" fmla="*/ 1216 w 1321"/>
                    <a:gd name="T13" fmla="*/ 538 h 712"/>
                    <a:gd name="T14" fmla="*/ 1173 w 1321"/>
                    <a:gd name="T15" fmla="*/ 559 h 712"/>
                    <a:gd name="T16" fmla="*/ 1125 w 1321"/>
                    <a:gd name="T17" fmla="*/ 578 h 712"/>
                    <a:gd name="T18" fmla="*/ 1071 w 1321"/>
                    <a:gd name="T19" fmla="*/ 594 h 712"/>
                    <a:gd name="T20" fmla="*/ 1011 w 1321"/>
                    <a:gd name="T21" fmla="*/ 608 h 712"/>
                    <a:gd name="T22" fmla="*/ 949 w 1321"/>
                    <a:gd name="T23" fmla="*/ 618 h 712"/>
                    <a:gd name="T24" fmla="*/ 879 w 1321"/>
                    <a:gd name="T25" fmla="*/ 627 h 712"/>
                    <a:gd name="T26" fmla="*/ 808 w 1321"/>
                    <a:gd name="T27" fmla="*/ 632 h 712"/>
                    <a:gd name="T28" fmla="*/ 780 w 1321"/>
                    <a:gd name="T29" fmla="*/ 634 h 712"/>
                    <a:gd name="T30" fmla="*/ 467 w 1321"/>
                    <a:gd name="T31" fmla="*/ 634 h 712"/>
                    <a:gd name="T32" fmla="*/ 463 w 1321"/>
                    <a:gd name="T33" fmla="*/ 634 h 712"/>
                    <a:gd name="T34" fmla="*/ 401 w 1321"/>
                    <a:gd name="T35" fmla="*/ 630 h 712"/>
                    <a:gd name="T36" fmla="*/ 341 w 1321"/>
                    <a:gd name="T37" fmla="*/ 627 h 712"/>
                    <a:gd name="T38" fmla="*/ 285 w 1321"/>
                    <a:gd name="T39" fmla="*/ 620 h 712"/>
                    <a:gd name="T40" fmla="*/ 231 w 1321"/>
                    <a:gd name="T41" fmla="*/ 614 h 712"/>
                    <a:gd name="T42" fmla="*/ 182 w 1321"/>
                    <a:gd name="T43" fmla="*/ 603 h 712"/>
                    <a:gd name="T44" fmla="*/ 138 w 1321"/>
                    <a:gd name="T45" fmla="*/ 590 h 712"/>
                    <a:gd name="T46" fmla="*/ 100 w 1321"/>
                    <a:gd name="T47" fmla="*/ 577 h 712"/>
                    <a:gd name="T48" fmla="*/ 66 w 1321"/>
                    <a:gd name="T49" fmla="*/ 561 h 712"/>
                    <a:gd name="T50" fmla="*/ 38 w 1321"/>
                    <a:gd name="T51" fmla="*/ 541 h 712"/>
                    <a:gd name="T52" fmla="*/ 18 w 1321"/>
                    <a:gd name="T53" fmla="*/ 519 h 712"/>
                    <a:gd name="T54" fmla="*/ 6 w 1321"/>
                    <a:gd name="T55" fmla="*/ 493 h 712"/>
                    <a:gd name="T56" fmla="*/ 0 w 1321"/>
                    <a:gd name="T57" fmla="*/ 467 h 712"/>
                    <a:gd name="T58" fmla="*/ 0 w 1321"/>
                    <a:gd name="T59" fmla="*/ 463 h 712"/>
                    <a:gd name="T60" fmla="*/ 4 w 1321"/>
                    <a:gd name="T61" fmla="*/ 434 h 712"/>
                    <a:gd name="T62" fmla="*/ 16 w 1321"/>
                    <a:gd name="T63" fmla="*/ 397 h 712"/>
                    <a:gd name="T64" fmla="*/ 50 w 1321"/>
                    <a:gd name="T65" fmla="*/ 329 h 712"/>
                    <a:gd name="T66" fmla="*/ 92 w 1321"/>
                    <a:gd name="T67" fmla="*/ 266 h 712"/>
                    <a:gd name="T68" fmla="*/ 144 w 1321"/>
                    <a:gd name="T69" fmla="*/ 209 h 712"/>
                    <a:gd name="T70" fmla="*/ 200 w 1321"/>
                    <a:gd name="T71" fmla="*/ 157 h 712"/>
                    <a:gd name="T72" fmla="*/ 265 w 1321"/>
                    <a:gd name="T73" fmla="*/ 111 h 712"/>
                    <a:gd name="T74" fmla="*/ 335 w 1321"/>
                    <a:gd name="T75" fmla="*/ 73 h 712"/>
                    <a:gd name="T76" fmla="*/ 407 w 1321"/>
                    <a:gd name="T77" fmla="*/ 42 h 712"/>
                    <a:gd name="T78" fmla="*/ 488 w 1321"/>
                    <a:gd name="T79" fmla="*/ 19 h 712"/>
                    <a:gd name="T80" fmla="*/ 570 w 1321"/>
                    <a:gd name="T81" fmla="*/ 5 h 712"/>
                    <a:gd name="T82" fmla="*/ 654 w 1321"/>
                    <a:gd name="T83" fmla="*/ 0 h 712"/>
                    <a:gd name="T84" fmla="*/ 654 w 1321"/>
                    <a:gd name="T85" fmla="*/ 0 h 712"/>
                    <a:gd name="T86" fmla="*/ 745 w 1321"/>
                    <a:gd name="T87" fmla="*/ 5 h 712"/>
                    <a:gd name="T88" fmla="*/ 831 w 1321"/>
                    <a:gd name="T89" fmla="*/ 20 h 712"/>
                    <a:gd name="T90" fmla="*/ 914 w 1321"/>
                    <a:gd name="T91" fmla="*/ 47 h 712"/>
                    <a:gd name="T92" fmla="*/ 991 w 1321"/>
                    <a:gd name="T93" fmla="*/ 80 h 712"/>
                    <a:gd name="T94" fmla="*/ 1062 w 1321"/>
                    <a:gd name="T95" fmla="*/ 122 h 712"/>
                    <a:gd name="T96" fmla="*/ 1127 w 1321"/>
                    <a:gd name="T97" fmla="*/ 173 h 712"/>
                    <a:gd name="T98" fmla="*/ 1185 w 1321"/>
                    <a:gd name="T99" fmla="*/ 228 h 712"/>
                    <a:gd name="T100" fmla="*/ 1234 w 1321"/>
                    <a:gd name="T101" fmla="*/ 289 h 712"/>
                    <a:gd name="T102" fmla="*/ 1276 w 1321"/>
                    <a:gd name="T103" fmla="*/ 357 h 712"/>
                    <a:gd name="T104" fmla="*/ 1276 w 1321"/>
                    <a:gd name="T105" fmla="*/ 357 h 712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BBF6EE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30" name="Text Box 85"/>
              <p:cNvSpPr txBox="1">
                <a:spLocks noChangeArrowheads="1"/>
              </p:cNvSpPr>
              <p:nvPr/>
            </p:nvSpPr>
            <p:spPr bwMode="gray">
              <a:xfrm>
                <a:off x="1569" y="2016"/>
                <a:ext cx="286" cy="3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>
                  <a:defRPr/>
                </a:pPr>
                <a:r>
                  <a:rPr lang="en-US" altLang="zh-CN" sz="2400" b="1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Verdana" pitchFamily="34" charset="0"/>
                    <a:ea typeface="宋体" charset="-122"/>
                  </a:rPr>
                  <a:t>A</a:t>
                </a:r>
              </a:p>
            </p:txBody>
          </p:sp>
        </p:grpSp>
        <p:sp>
          <p:nvSpPr>
            <p:cNvPr id="14" name="Oval 86"/>
            <p:cNvSpPr>
              <a:spLocks noChangeArrowheads="1"/>
            </p:cNvSpPr>
            <p:nvPr/>
          </p:nvSpPr>
          <p:spPr bwMode="gray">
            <a:xfrm rot="18227093">
              <a:off x="3507" y="3261"/>
              <a:ext cx="81" cy="87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shade val="66667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zh-CN" altLang="en-US">
                <a:ea typeface="宋体" charset="-122"/>
              </a:endParaRPr>
            </a:p>
          </p:txBody>
        </p:sp>
        <p:sp>
          <p:nvSpPr>
            <p:cNvPr id="15" name="Oval 87"/>
            <p:cNvSpPr>
              <a:spLocks noChangeArrowheads="1"/>
            </p:cNvSpPr>
            <p:nvPr/>
          </p:nvSpPr>
          <p:spPr bwMode="gray">
            <a:xfrm rot="18227093">
              <a:off x="3410" y="3165"/>
              <a:ext cx="82" cy="87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shade val="66667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zh-CN" altLang="en-US">
                <a:ea typeface="宋体" charset="-122"/>
              </a:endParaRPr>
            </a:p>
          </p:txBody>
        </p:sp>
        <p:grpSp>
          <p:nvGrpSpPr>
            <p:cNvPr id="16" name="Group 88"/>
            <p:cNvGrpSpPr>
              <a:grpSpLocks/>
            </p:cNvGrpSpPr>
            <p:nvPr/>
          </p:nvGrpSpPr>
          <p:grpSpPr bwMode="auto">
            <a:xfrm>
              <a:off x="1968" y="2256"/>
              <a:ext cx="231" cy="130"/>
              <a:chOff x="2016" y="2304"/>
              <a:chExt cx="231" cy="130"/>
            </a:xfrm>
          </p:grpSpPr>
          <p:sp>
            <p:nvSpPr>
              <p:cNvPr id="27" name="Oval 89"/>
              <p:cNvSpPr>
                <a:spLocks noChangeArrowheads="1"/>
              </p:cNvSpPr>
              <p:nvPr/>
            </p:nvSpPr>
            <p:spPr bwMode="gray">
              <a:xfrm rot="18227093">
                <a:off x="2019" y="2301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5764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28" name="Oval 90"/>
              <p:cNvSpPr>
                <a:spLocks noChangeArrowheads="1"/>
              </p:cNvSpPr>
              <p:nvPr/>
            </p:nvSpPr>
            <p:spPr bwMode="gray">
              <a:xfrm rot="18227093">
                <a:off x="2162" y="2349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4862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zh-CN" altLang="en-US">
                  <a:ea typeface="宋体" charset="-122"/>
                </a:endParaRPr>
              </a:p>
            </p:txBody>
          </p:sp>
        </p:grpSp>
        <p:grpSp>
          <p:nvGrpSpPr>
            <p:cNvPr id="17" name="Group 91"/>
            <p:cNvGrpSpPr>
              <a:grpSpLocks/>
            </p:cNvGrpSpPr>
            <p:nvPr/>
          </p:nvGrpSpPr>
          <p:grpSpPr bwMode="auto">
            <a:xfrm>
              <a:off x="2832" y="1612"/>
              <a:ext cx="87" cy="260"/>
              <a:chOff x="2832" y="1612"/>
              <a:chExt cx="87" cy="260"/>
            </a:xfrm>
          </p:grpSpPr>
          <p:sp>
            <p:nvSpPr>
              <p:cNvPr id="25" name="Oval 92"/>
              <p:cNvSpPr>
                <a:spLocks noChangeArrowheads="1"/>
              </p:cNvSpPr>
              <p:nvPr/>
            </p:nvSpPr>
            <p:spPr bwMode="gray">
              <a:xfrm rot="18227093">
                <a:off x="2834" y="1609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549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zh-CN" altLang="en-US">
                  <a:ea typeface="宋体" charset="-122"/>
                </a:endParaRPr>
              </a:p>
            </p:txBody>
          </p:sp>
          <p:sp>
            <p:nvSpPr>
              <p:cNvPr id="26" name="Oval 93"/>
              <p:cNvSpPr>
                <a:spLocks noChangeArrowheads="1"/>
              </p:cNvSpPr>
              <p:nvPr/>
            </p:nvSpPr>
            <p:spPr bwMode="gray">
              <a:xfrm rot="18227093">
                <a:off x="2834" y="1787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862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zh-CN" altLang="en-US">
                  <a:ea typeface="宋体" charset="-122"/>
                </a:endParaRPr>
              </a:p>
            </p:txBody>
          </p:sp>
        </p:grpSp>
        <p:sp>
          <p:nvSpPr>
            <p:cNvPr id="18" name="Oval 94"/>
            <p:cNvSpPr>
              <a:spLocks noChangeArrowheads="1"/>
            </p:cNvSpPr>
            <p:nvPr/>
          </p:nvSpPr>
          <p:spPr bwMode="gray">
            <a:xfrm rot="18227093">
              <a:off x="3758" y="2272"/>
              <a:ext cx="82" cy="86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4314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zh-CN" altLang="en-US">
                <a:ea typeface="宋体" charset="-122"/>
              </a:endParaRPr>
            </a:p>
          </p:txBody>
        </p:sp>
        <p:sp>
          <p:nvSpPr>
            <p:cNvPr id="19" name="Oval 95"/>
            <p:cNvSpPr>
              <a:spLocks noChangeArrowheads="1"/>
            </p:cNvSpPr>
            <p:nvPr/>
          </p:nvSpPr>
          <p:spPr bwMode="gray">
            <a:xfrm rot="18227093">
              <a:off x="3603" y="2349"/>
              <a:ext cx="81" cy="8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4314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zh-CN" altLang="en-US">
                <a:ea typeface="宋体" charset="-122"/>
              </a:endParaRPr>
            </a:p>
          </p:txBody>
        </p:sp>
        <p:sp>
          <p:nvSpPr>
            <p:cNvPr id="20" name="Text Box 96"/>
            <p:cNvSpPr txBox="1">
              <a:spLocks noChangeArrowheads="1"/>
            </p:cNvSpPr>
            <p:nvPr/>
          </p:nvSpPr>
          <p:spPr bwMode="auto">
            <a:xfrm>
              <a:off x="288" y="2064"/>
              <a:ext cx="120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zh-CN" dirty="0" smtClean="0">
                  <a:ea typeface="宋体" charset="-122"/>
                </a:rPr>
                <a:t>Successful</a:t>
              </a:r>
              <a:endParaRPr lang="en-US" altLang="zh-CN" dirty="0">
                <a:ea typeface="宋体" charset="-122"/>
              </a:endParaRPr>
            </a:p>
          </p:txBody>
        </p:sp>
        <p:sp>
          <p:nvSpPr>
            <p:cNvPr id="21" name="Text Box 97"/>
            <p:cNvSpPr txBox="1">
              <a:spLocks noChangeArrowheads="1"/>
            </p:cNvSpPr>
            <p:nvPr/>
          </p:nvSpPr>
          <p:spPr bwMode="auto">
            <a:xfrm>
              <a:off x="2256" y="873"/>
              <a:ext cx="120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zh-CN" dirty="0" smtClean="0">
                  <a:ea typeface="宋体" charset="-122"/>
                </a:rPr>
                <a:t>Growth</a:t>
              </a:r>
              <a:endParaRPr lang="en-US" altLang="zh-CN" dirty="0">
                <a:ea typeface="宋体" charset="-122"/>
              </a:endParaRPr>
            </a:p>
          </p:txBody>
        </p:sp>
        <p:sp>
          <p:nvSpPr>
            <p:cNvPr id="22" name="Text Box 98"/>
            <p:cNvSpPr txBox="1">
              <a:spLocks noChangeArrowheads="1"/>
            </p:cNvSpPr>
            <p:nvPr/>
          </p:nvSpPr>
          <p:spPr bwMode="auto">
            <a:xfrm>
              <a:off x="4368" y="2073"/>
              <a:ext cx="1200" cy="2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zh-CN" dirty="0" smtClean="0">
                  <a:ea typeface="宋体" charset="-122"/>
                </a:rPr>
                <a:t>Learning</a:t>
              </a:r>
              <a:endParaRPr lang="en-US" altLang="zh-CN" dirty="0">
                <a:ea typeface="宋体" charset="-122"/>
              </a:endParaRPr>
            </a:p>
          </p:txBody>
        </p:sp>
        <p:sp>
          <p:nvSpPr>
            <p:cNvPr id="23" name="Text Box 99"/>
            <p:cNvSpPr txBox="1">
              <a:spLocks noChangeArrowheads="1"/>
            </p:cNvSpPr>
            <p:nvPr/>
          </p:nvSpPr>
          <p:spPr bwMode="auto">
            <a:xfrm>
              <a:off x="528" y="3504"/>
              <a:ext cx="120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zh-CN" dirty="0" smtClean="0">
                  <a:ea typeface="宋体" charset="-122"/>
                </a:rPr>
                <a:t>Prayer</a:t>
              </a:r>
              <a:endParaRPr lang="en-US" altLang="zh-CN" dirty="0">
                <a:ea typeface="宋体" charset="-122"/>
              </a:endParaRPr>
            </a:p>
          </p:txBody>
        </p:sp>
        <p:sp>
          <p:nvSpPr>
            <p:cNvPr id="24" name="Text Box 100"/>
            <p:cNvSpPr txBox="1">
              <a:spLocks noChangeArrowheads="1"/>
            </p:cNvSpPr>
            <p:nvPr/>
          </p:nvSpPr>
          <p:spPr bwMode="auto">
            <a:xfrm>
              <a:off x="3984" y="3504"/>
              <a:ext cx="120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zh-CN" dirty="0" smtClean="0">
                  <a:ea typeface="宋体" charset="-122"/>
                </a:rPr>
                <a:t>Support</a:t>
              </a:r>
              <a:endParaRPr lang="en-US" altLang="zh-CN" dirty="0">
                <a:ea typeface="宋体" charset="-122"/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2561303" y="937312"/>
            <a:ext cx="612549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TWO HUNDRED </a:t>
            </a:r>
            <a:r>
              <a:rPr lang="en-US" b="1" dirty="0" smtClean="0"/>
              <a:t>TWENTY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6003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“The </a:t>
            </a:r>
            <a:r>
              <a:rPr lang="en-US" dirty="0"/>
              <a:t>master said, </a:t>
            </a:r>
            <a:r>
              <a:rPr lang="en-US" dirty="0" smtClean="0"/>
              <a:t>‘Well </a:t>
            </a:r>
            <a:r>
              <a:rPr lang="en-US" dirty="0"/>
              <a:t>done, my good and faithful servant. You have been faithful in handling this small amount, so now I will give you many more responsibilities</a:t>
            </a:r>
            <a:r>
              <a:rPr lang="en-US" dirty="0" smtClean="0"/>
              <a:t>.’”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>
                <a:solidFill>
                  <a:srgbClr val="376092"/>
                </a:solidFill>
              </a:rPr>
              <a:t>– </a:t>
            </a:r>
            <a:r>
              <a:rPr lang="en-US" i="1" dirty="0" smtClean="0">
                <a:solidFill>
                  <a:srgbClr val="376092"/>
                </a:solidFill>
              </a:rPr>
              <a:t>Matthew</a:t>
            </a:r>
            <a:r>
              <a:rPr lang="en-US" dirty="0" smtClean="0">
                <a:solidFill>
                  <a:srgbClr val="376092"/>
                </a:solidFill>
              </a:rPr>
              <a:t> </a:t>
            </a:r>
            <a:r>
              <a:rPr lang="en-US" dirty="0">
                <a:solidFill>
                  <a:srgbClr val="376092"/>
                </a:solidFill>
              </a:rPr>
              <a:t>25:23 </a:t>
            </a:r>
            <a:r>
              <a:rPr lang="en-US" sz="2000" dirty="0">
                <a:solidFill>
                  <a:srgbClr val="376092"/>
                </a:solidFill>
              </a:rPr>
              <a:t>(Living Translation)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61303" y="937312"/>
            <a:ext cx="612549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TWO HUNDRED </a:t>
            </a:r>
            <a:r>
              <a:rPr lang="en-US" dirty="0" smtClean="0"/>
              <a:t>TWENTY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37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10700" dirty="0" smtClean="0"/>
              <a:t/>
            </a:r>
            <a:br>
              <a:rPr lang="en-US" sz="10700" dirty="0" smtClean="0"/>
            </a:br>
            <a:r>
              <a:rPr lang="en-US" sz="10700" dirty="0" smtClean="0"/>
              <a:t>Q</a:t>
            </a:r>
            <a:r>
              <a:rPr lang="en-US" dirty="0" smtClean="0"/>
              <a:t>UESTIONS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339630" y="937312"/>
            <a:ext cx="612549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TWO HUNDRED </a:t>
            </a:r>
            <a:r>
              <a:rPr lang="en-US" b="1" dirty="0" smtClean="0"/>
              <a:t>TWENTY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81850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259</Words>
  <Application>Microsoft Office PowerPoint</Application>
  <PresentationFormat>On-screen Show (4:3)</PresentationFormat>
  <Paragraphs>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宋体</vt:lpstr>
      <vt:lpstr>Arial</vt:lpstr>
      <vt:lpstr>Calibri</vt:lpstr>
      <vt:lpstr>Times</vt:lpstr>
      <vt:lpstr>Verdana</vt:lpstr>
      <vt:lpstr>Office Theme</vt:lpstr>
      <vt:lpstr>PowerPoint Presentation</vt:lpstr>
      <vt:lpstr>Finance Rev. Dr. Sedric R. Roberts Finance Director/CFO</vt:lpstr>
      <vt:lpstr>PowerPoint Presentation</vt:lpstr>
      <vt:lpstr>PLANNING</vt:lpstr>
      <vt:lpstr>BUDGET</vt:lpstr>
      <vt:lpstr>CONTRACTING</vt:lpstr>
      <vt:lpstr>PowerPoint Presentation</vt:lpstr>
      <vt:lpstr>PowerPoint Presentation</vt:lpstr>
      <vt:lpstr> QUESTIONS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Calder</dc:creator>
  <cp:lastModifiedBy>Sedric Roberts</cp:lastModifiedBy>
  <cp:revision>19</cp:revision>
  <cp:lastPrinted>2020-02-14T21:41:53Z</cp:lastPrinted>
  <dcterms:created xsi:type="dcterms:W3CDTF">2015-01-09T20:02:13Z</dcterms:created>
  <dcterms:modified xsi:type="dcterms:W3CDTF">2020-02-14T22:56:36Z</dcterms:modified>
</cp:coreProperties>
</file>