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1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9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0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1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4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12900"/>
            <a:ext cx="8229600" cy="75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7426"/>
            <a:ext cx="8229600" cy="351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0874-8693-714C-A807-4D46A83A1FA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947F-D384-4C42-952F-1E2990223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9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5884" y="3313471"/>
            <a:ext cx="63614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THOUSAND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82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2899"/>
            <a:ext cx="8229600" cy="467733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en-US" sz="9600" dirty="0" smtClean="0"/>
              <a:t>Finance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2000" dirty="0" smtClean="0"/>
              <a:t>Rev. Dr. Sedric R. Roberts</a:t>
            </a:r>
            <a:br>
              <a:rPr lang="en-US" sz="2000" dirty="0" smtClean="0"/>
            </a:br>
            <a:r>
              <a:rPr lang="en-US" sz="2000" dirty="0" smtClean="0"/>
              <a:t>Finance Director/CFO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615381" y="943897"/>
            <a:ext cx="62139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THOUSAND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06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824"/>
            <a:ext cx="8229600" cy="4049340"/>
          </a:xfrm>
        </p:spPr>
        <p:txBody>
          <a:bodyPr>
            <a:noAutofit/>
          </a:bodyPr>
          <a:lstStyle/>
          <a:p>
            <a:r>
              <a:rPr lang="en-US" altLang="zh-CN" sz="5400" dirty="0" smtClean="0">
                <a:ea typeface="宋体" charset="-122"/>
              </a:rPr>
              <a:t>Planning</a:t>
            </a:r>
            <a:endParaRPr lang="en-US" altLang="zh-CN" sz="5400" dirty="0">
              <a:ea typeface="宋体" charset="-122"/>
            </a:endParaRPr>
          </a:p>
          <a:p>
            <a:r>
              <a:rPr lang="en-US" altLang="zh-CN" sz="5400" dirty="0" smtClean="0">
                <a:ea typeface="宋体" charset="-122"/>
              </a:rPr>
              <a:t>Budget</a:t>
            </a:r>
            <a:endParaRPr lang="en-US" altLang="zh-CN" sz="5400" dirty="0">
              <a:ea typeface="宋体" charset="-122"/>
            </a:endParaRPr>
          </a:p>
          <a:p>
            <a:r>
              <a:rPr lang="en-US" altLang="zh-CN" sz="5400" dirty="0">
                <a:ea typeface="宋体" charset="-122"/>
              </a:rPr>
              <a:t>Procuring Goods or Services</a:t>
            </a:r>
            <a:endParaRPr lang="zh-CN" altLang="en-US" sz="5400" dirty="0">
              <a:ea typeface="宋体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6554" y="806245"/>
            <a:ext cx="63319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THOUSAND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67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PLANNING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5176"/>
            <a:ext cx="8229600" cy="3630988"/>
          </a:xfrm>
        </p:spPr>
        <p:txBody>
          <a:bodyPr numCol="1" spcCol="36576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Arial"/>
                <a:ea typeface="宋体" charset="-122"/>
                <a:cs typeface="Arial"/>
              </a:rPr>
              <a:t>NEW PROGRAM </a:t>
            </a:r>
            <a:endParaRPr lang="en-US" altLang="zh-CN" sz="2800" dirty="0" smtClean="0">
              <a:ea typeface="宋体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ea typeface="宋体" charset="-122"/>
              </a:rPr>
              <a:t>Sixty (60) days after the conclusion of your event we </a:t>
            </a:r>
            <a:r>
              <a:rPr lang="en-US" altLang="zh-CN" sz="2400" smtClean="0">
                <a:ea typeface="宋体" charset="-122"/>
              </a:rPr>
              <a:t>should </a:t>
            </a:r>
            <a:r>
              <a:rPr lang="en-US" altLang="zh-CN" sz="2400" smtClean="0">
                <a:ea typeface="宋体" charset="-122"/>
              </a:rPr>
              <a:t>begin </a:t>
            </a:r>
            <a:r>
              <a:rPr lang="en-US" altLang="zh-CN" sz="2400" dirty="0" smtClean="0">
                <a:ea typeface="宋体" charset="-122"/>
              </a:rPr>
              <a:t>the process assisting you in contracting for your event in the next year.</a:t>
            </a:r>
          </a:p>
          <a:p>
            <a:pPr marL="0" indent="0">
              <a:spcBef>
                <a:spcPts val="1872"/>
              </a:spcBef>
              <a:spcAft>
                <a:spcPts val="600"/>
              </a:spcAft>
              <a:buNone/>
            </a:pPr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宋体" charset="-122"/>
                <a:cs typeface="Arial"/>
              </a:rPr>
              <a:t>NEW PROGRAM </a:t>
            </a:r>
          </a:p>
          <a:p>
            <a:pPr marL="0" indent="0">
              <a:buNone/>
            </a:pPr>
            <a:r>
              <a:rPr lang="en-US" altLang="zh-CN" sz="2400" dirty="0" smtClean="0">
                <a:ea typeface="宋体" charset="-122"/>
              </a:rPr>
              <a:t>After </a:t>
            </a:r>
            <a:r>
              <a:rPr lang="en-US" altLang="zh-CN" sz="2400" dirty="0">
                <a:ea typeface="宋体" charset="-122"/>
              </a:rPr>
              <a:t>you receive your approved in Budget from </a:t>
            </a:r>
            <a:r>
              <a:rPr lang="en-US" altLang="zh-CN" sz="2400" dirty="0" smtClean="0">
                <a:ea typeface="宋体" charset="-122"/>
              </a:rPr>
              <a:t>the Worship Experience and Ministry or the staff that is responsible</a:t>
            </a:r>
            <a:r>
              <a:rPr lang="en-US" altLang="zh-CN" sz="2400" dirty="0" smtClean="0">
                <a:ea typeface="宋体" charset="-122"/>
              </a:rPr>
              <a:t> for your ministry</a:t>
            </a:r>
            <a:r>
              <a:rPr lang="en-US" altLang="zh-CN" sz="2400" dirty="0" smtClean="0">
                <a:ea typeface="宋体" charset="-122"/>
              </a:rPr>
              <a:t>.</a:t>
            </a:r>
            <a:endParaRPr lang="en-US" altLang="zh-CN" sz="2400" dirty="0">
              <a:ea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7057" y="894735"/>
            <a:ext cx="64597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</a:t>
            </a:r>
            <a:r>
              <a:rPr lang="en-US" b="1" dirty="0" smtClean="0"/>
              <a:t>THOUSAND 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28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>
                <a:ea typeface="宋体" charset="-122"/>
              </a:rPr>
              <a:t>What </a:t>
            </a:r>
            <a:r>
              <a:rPr lang="en-US" altLang="zh-CN" dirty="0">
                <a:ea typeface="宋体" charset="-122"/>
              </a:rPr>
              <a:t>is in your Approved Budget?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Treasurer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Worship Experience and </a:t>
            </a:r>
            <a:r>
              <a:rPr lang="en-US" altLang="zh-CN" dirty="0" smtClean="0">
                <a:ea typeface="宋体" charset="-122"/>
              </a:rPr>
              <a:t>Ministry Director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ea typeface="宋体" charset="-122"/>
              </a:rPr>
              <a:t>How </a:t>
            </a:r>
            <a:r>
              <a:rPr lang="en-US" altLang="zh-CN" dirty="0">
                <a:ea typeface="宋体" charset="-122"/>
              </a:rPr>
              <a:t>large is your event?  If your event’s budget exceeds </a:t>
            </a:r>
            <a:r>
              <a:rPr lang="en-US" altLang="zh-CN" dirty="0" smtClean="0">
                <a:ea typeface="宋体" charset="-122"/>
              </a:rPr>
              <a:t>$10K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contact the </a:t>
            </a:r>
            <a:r>
              <a:rPr lang="en-US" altLang="zh-CN" dirty="0">
                <a:ea typeface="宋体" charset="-122"/>
              </a:rPr>
              <a:t>Worship Experience and </a:t>
            </a:r>
            <a:r>
              <a:rPr lang="en-US" altLang="zh-CN" dirty="0" smtClean="0">
                <a:ea typeface="宋体" charset="-122"/>
              </a:rPr>
              <a:t>Ministry </a:t>
            </a:r>
            <a:r>
              <a:rPr lang="en-US" altLang="zh-CN" dirty="0" smtClean="0">
                <a:ea typeface="宋体" charset="-122"/>
              </a:rPr>
              <a:t>for appointment or the staff person responsibility for your ministry.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u="sng" dirty="0" smtClean="0">
                <a:ea typeface="宋体" charset="-122"/>
              </a:rPr>
              <a:t>The approved Budget is not an authorization to spend.</a:t>
            </a:r>
            <a:endParaRPr lang="en-US" altLang="zh-CN" b="1" u="sng" dirty="0">
              <a:ea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6387" y="937100"/>
            <a:ext cx="64696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</a:t>
            </a:r>
            <a:r>
              <a:rPr lang="en-US" b="1" dirty="0" smtClean="0"/>
              <a:t>THOUSAND 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98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CONTRACTING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ea typeface="宋体" charset="-122"/>
              </a:rPr>
              <a:t>Is </a:t>
            </a:r>
            <a:r>
              <a:rPr lang="en-US" altLang="zh-CN" dirty="0">
                <a:ea typeface="宋体" charset="-122"/>
              </a:rPr>
              <a:t>there a Preferred Vendor? Did you obtain three (3) quotes?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Contact the vendor and obtain and contract between ASBC with Church Administrator/Trustee as the Signature.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Submit the Contract, IRS Form W-9, and the approved Fund Request online</a:t>
            </a:r>
            <a:r>
              <a:rPr lang="en-US" altLang="zh-CN" dirty="0" smtClean="0">
                <a:ea typeface="宋体" charset="-122"/>
              </a:rPr>
              <a:t>.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1303" y="937312"/>
            <a:ext cx="61254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HUNDRED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96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762000" y="1524000"/>
            <a:ext cx="7772400" cy="4343400"/>
            <a:chOff x="288" y="873"/>
            <a:chExt cx="5280" cy="2967"/>
          </a:xfrm>
        </p:grpSpPr>
        <p:sp>
          <p:nvSpPr>
            <p:cNvPr id="5" name="Oval 53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en-US">
                <a:ea typeface="宋体" charset="-122"/>
              </a:endParaRPr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51" name="Oval 5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" name="Text Box 57"/>
            <p:cNvSpPr txBox="1">
              <a:spLocks noChangeArrowheads="1"/>
            </p:cNvSpPr>
            <p:nvPr/>
          </p:nvSpPr>
          <p:spPr bwMode="gray">
            <a:xfrm>
              <a:off x="2710" y="2496"/>
              <a:ext cx="439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charset="-122"/>
                </a:rPr>
                <a:t>NO</a:t>
              </a:r>
              <a:endParaRPr lang="en-US" altLang="zh-C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endParaRPr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47" name="Group 59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49" name="Oval 6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2" cy="168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50" name="Freeform 6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76 w 1321"/>
                    <a:gd name="T1" fmla="*/ 357 h 712"/>
                    <a:gd name="T2" fmla="*/ 1292 w 1321"/>
                    <a:gd name="T3" fmla="*/ 394 h 712"/>
                    <a:gd name="T4" fmla="*/ 1296 w 1321"/>
                    <a:gd name="T5" fmla="*/ 428 h 712"/>
                    <a:gd name="T6" fmla="*/ 1290 w 1321"/>
                    <a:gd name="T7" fmla="*/ 459 h 712"/>
                    <a:gd name="T8" fmla="*/ 1273 w 1321"/>
                    <a:gd name="T9" fmla="*/ 490 h 712"/>
                    <a:gd name="T10" fmla="*/ 1248 w 1321"/>
                    <a:gd name="T11" fmla="*/ 516 h 712"/>
                    <a:gd name="T12" fmla="*/ 1216 w 1321"/>
                    <a:gd name="T13" fmla="*/ 538 h 712"/>
                    <a:gd name="T14" fmla="*/ 1173 w 1321"/>
                    <a:gd name="T15" fmla="*/ 559 h 712"/>
                    <a:gd name="T16" fmla="*/ 1125 w 1321"/>
                    <a:gd name="T17" fmla="*/ 578 h 712"/>
                    <a:gd name="T18" fmla="*/ 1071 w 1321"/>
                    <a:gd name="T19" fmla="*/ 594 h 712"/>
                    <a:gd name="T20" fmla="*/ 1011 w 1321"/>
                    <a:gd name="T21" fmla="*/ 608 h 712"/>
                    <a:gd name="T22" fmla="*/ 949 w 1321"/>
                    <a:gd name="T23" fmla="*/ 618 h 712"/>
                    <a:gd name="T24" fmla="*/ 879 w 1321"/>
                    <a:gd name="T25" fmla="*/ 627 h 712"/>
                    <a:gd name="T26" fmla="*/ 808 w 1321"/>
                    <a:gd name="T27" fmla="*/ 632 h 712"/>
                    <a:gd name="T28" fmla="*/ 780 w 1321"/>
                    <a:gd name="T29" fmla="*/ 634 h 712"/>
                    <a:gd name="T30" fmla="*/ 467 w 1321"/>
                    <a:gd name="T31" fmla="*/ 634 h 712"/>
                    <a:gd name="T32" fmla="*/ 463 w 1321"/>
                    <a:gd name="T33" fmla="*/ 634 h 712"/>
                    <a:gd name="T34" fmla="*/ 401 w 1321"/>
                    <a:gd name="T35" fmla="*/ 630 h 712"/>
                    <a:gd name="T36" fmla="*/ 341 w 1321"/>
                    <a:gd name="T37" fmla="*/ 627 h 712"/>
                    <a:gd name="T38" fmla="*/ 285 w 1321"/>
                    <a:gd name="T39" fmla="*/ 620 h 712"/>
                    <a:gd name="T40" fmla="*/ 231 w 1321"/>
                    <a:gd name="T41" fmla="*/ 614 h 712"/>
                    <a:gd name="T42" fmla="*/ 182 w 1321"/>
                    <a:gd name="T43" fmla="*/ 603 h 712"/>
                    <a:gd name="T44" fmla="*/ 138 w 1321"/>
                    <a:gd name="T45" fmla="*/ 590 h 712"/>
                    <a:gd name="T46" fmla="*/ 100 w 1321"/>
                    <a:gd name="T47" fmla="*/ 577 h 712"/>
                    <a:gd name="T48" fmla="*/ 66 w 1321"/>
                    <a:gd name="T49" fmla="*/ 561 h 712"/>
                    <a:gd name="T50" fmla="*/ 38 w 1321"/>
                    <a:gd name="T51" fmla="*/ 541 h 712"/>
                    <a:gd name="T52" fmla="*/ 18 w 1321"/>
                    <a:gd name="T53" fmla="*/ 519 h 712"/>
                    <a:gd name="T54" fmla="*/ 6 w 1321"/>
                    <a:gd name="T55" fmla="*/ 493 h 712"/>
                    <a:gd name="T56" fmla="*/ 0 w 1321"/>
                    <a:gd name="T57" fmla="*/ 467 h 712"/>
                    <a:gd name="T58" fmla="*/ 0 w 1321"/>
                    <a:gd name="T59" fmla="*/ 463 h 712"/>
                    <a:gd name="T60" fmla="*/ 4 w 1321"/>
                    <a:gd name="T61" fmla="*/ 434 h 712"/>
                    <a:gd name="T62" fmla="*/ 16 w 1321"/>
                    <a:gd name="T63" fmla="*/ 397 h 712"/>
                    <a:gd name="T64" fmla="*/ 50 w 1321"/>
                    <a:gd name="T65" fmla="*/ 329 h 712"/>
                    <a:gd name="T66" fmla="*/ 92 w 1321"/>
                    <a:gd name="T67" fmla="*/ 266 h 712"/>
                    <a:gd name="T68" fmla="*/ 144 w 1321"/>
                    <a:gd name="T69" fmla="*/ 209 h 712"/>
                    <a:gd name="T70" fmla="*/ 200 w 1321"/>
                    <a:gd name="T71" fmla="*/ 157 h 712"/>
                    <a:gd name="T72" fmla="*/ 265 w 1321"/>
                    <a:gd name="T73" fmla="*/ 111 h 712"/>
                    <a:gd name="T74" fmla="*/ 335 w 1321"/>
                    <a:gd name="T75" fmla="*/ 73 h 712"/>
                    <a:gd name="T76" fmla="*/ 407 w 1321"/>
                    <a:gd name="T77" fmla="*/ 42 h 712"/>
                    <a:gd name="T78" fmla="*/ 488 w 1321"/>
                    <a:gd name="T79" fmla="*/ 19 h 712"/>
                    <a:gd name="T80" fmla="*/ 570 w 1321"/>
                    <a:gd name="T81" fmla="*/ 5 h 712"/>
                    <a:gd name="T82" fmla="*/ 654 w 1321"/>
                    <a:gd name="T83" fmla="*/ 0 h 712"/>
                    <a:gd name="T84" fmla="*/ 654 w 1321"/>
                    <a:gd name="T85" fmla="*/ 0 h 712"/>
                    <a:gd name="T86" fmla="*/ 745 w 1321"/>
                    <a:gd name="T87" fmla="*/ 5 h 712"/>
                    <a:gd name="T88" fmla="*/ 831 w 1321"/>
                    <a:gd name="T89" fmla="*/ 20 h 712"/>
                    <a:gd name="T90" fmla="*/ 914 w 1321"/>
                    <a:gd name="T91" fmla="*/ 47 h 712"/>
                    <a:gd name="T92" fmla="*/ 991 w 1321"/>
                    <a:gd name="T93" fmla="*/ 80 h 712"/>
                    <a:gd name="T94" fmla="*/ 1062 w 1321"/>
                    <a:gd name="T95" fmla="*/ 122 h 712"/>
                    <a:gd name="T96" fmla="*/ 1127 w 1321"/>
                    <a:gd name="T97" fmla="*/ 173 h 712"/>
                    <a:gd name="T98" fmla="*/ 1185 w 1321"/>
                    <a:gd name="T99" fmla="*/ 228 h 712"/>
                    <a:gd name="T100" fmla="*/ 1234 w 1321"/>
                    <a:gd name="T101" fmla="*/ 289 h 712"/>
                    <a:gd name="T102" fmla="*/ 1276 w 1321"/>
                    <a:gd name="T103" fmla="*/ 357 h 712"/>
                    <a:gd name="T104" fmla="*/ 1276 w 1321"/>
                    <a:gd name="T105" fmla="*/ 357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48" name="Text Box 62"/>
              <p:cNvSpPr txBox="1">
                <a:spLocks noChangeArrowheads="1"/>
              </p:cNvSpPr>
              <p:nvPr/>
            </p:nvSpPr>
            <p:spPr bwMode="gray">
              <a:xfrm>
                <a:off x="2725" y="1152"/>
                <a:ext cx="283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宋体" charset="-122"/>
                  </a:rPr>
                  <a:t>B</a:t>
                </a:r>
              </a:p>
            </p:txBody>
          </p: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45" name="Oval 64"/>
              <p:cNvSpPr>
                <a:spLocks noChangeArrowheads="1"/>
              </p:cNvSpPr>
              <p:nvPr/>
            </p:nvSpPr>
            <p:spPr bwMode="gray">
              <a:xfrm rot="18227093">
                <a:off x="2239" y="3283"/>
                <a:ext cx="81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6" name="Oval 65"/>
              <p:cNvSpPr>
                <a:spLocks noChangeArrowheads="1"/>
              </p:cNvSpPr>
              <p:nvPr/>
            </p:nvSpPr>
            <p:spPr bwMode="gray">
              <a:xfrm rot="18227093">
                <a:off x="2353" y="3189"/>
                <a:ext cx="81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41" name="Group 67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43" name="Oval 68"/>
                <p:cNvSpPr>
                  <a:spLocks noChangeArrowheads="1"/>
                </p:cNvSpPr>
                <p:nvPr/>
              </p:nvSpPr>
              <p:spPr bwMode="gray">
                <a:xfrm>
                  <a:off x="2015" y="1922"/>
                  <a:ext cx="1682" cy="167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4" name="Freeform 6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76 w 1321"/>
                    <a:gd name="T1" fmla="*/ 357 h 712"/>
                    <a:gd name="T2" fmla="*/ 1292 w 1321"/>
                    <a:gd name="T3" fmla="*/ 394 h 712"/>
                    <a:gd name="T4" fmla="*/ 1296 w 1321"/>
                    <a:gd name="T5" fmla="*/ 428 h 712"/>
                    <a:gd name="T6" fmla="*/ 1290 w 1321"/>
                    <a:gd name="T7" fmla="*/ 459 h 712"/>
                    <a:gd name="T8" fmla="*/ 1273 w 1321"/>
                    <a:gd name="T9" fmla="*/ 490 h 712"/>
                    <a:gd name="T10" fmla="*/ 1248 w 1321"/>
                    <a:gd name="T11" fmla="*/ 516 h 712"/>
                    <a:gd name="T12" fmla="*/ 1216 w 1321"/>
                    <a:gd name="T13" fmla="*/ 538 h 712"/>
                    <a:gd name="T14" fmla="*/ 1173 w 1321"/>
                    <a:gd name="T15" fmla="*/ 559 h 712"/>
                    <a:gd name="T16" fmla="*/ 1125 w 1321"/>
                    <a:gd name="T17" fmla="*/ 578 h 712"/>
                    <a:gd name="T18" fmla="*/ 1071 w 1321"/>
                    <a:gd name="T19" fmla="*/ 594 h 712"/>
                    <a:gd name="T20" fmla="*/ 1011 w 1321"/>
                    <a:gd name="T21" fmla="*/ 608 h 712"/>
                    <a:gd name="T22" fmla="*/ 949 w 1321"/>
                    <a:gd name="T23" fmla="*/ 618 h 712"/>
                    <a:gd name="T24" fmla="*/ 879 w 1321"/>
                    <a:gd name="T25" fmla="*/ 627 h 712"/>
                    <a:gd name="T26" fmla="*/ 808 w 1321"/>
                    <a:gd name="T27" fmla="*/ 632 h 712"/>
                    <a:gd name="T28" fmla="*/ 780 w 1321"/>
                    <a:gd name="T29" fmla="*/ 634 h 712"/>
                    <a:gd name="T30" fmla="*/ 467 w 1321"/>
                    <a:gd name="T31" fmla="*/ 634 h 712"/>
                    <a:gd name="T32" fmla="*/ 463 w 1321"/>
                    <a:gd name="T33" fmla="*/ 634 h 712"/>
                    <a:gd name="T34" fmla="*/ 401 w 1321"/>
                    <a:gd name="T35" fmla="*/ 630 h 712"/>
                    <a:gd name="T36" fmla="*/ 341 w 1321"/>
                    <a:gd name="T37" fmla="*/ 627 h 712"/>
                    <a:gd name="T38" fmla="*/ 285 w 1321"/>
                    <a:gd name="T39" fmla="*/ 620 h 712"/>
                    <a:gd name="T40" fmla="*/ 231 w 1321"/>
                    <a:gd name="T41" fmla="*/ 614 h 712"/>
                    <a:gd name="T42" fmla="*/ 182 w 1321"/>
                    <a:gd name="T43" fmla="*/ 603 h 712"/>
                    <a:gd name="T44" fmla="*/ 138 w 1321"/>
                    <a:gd name="T45" fmla="*/ 590 h 712"/>
                    <a:gd name="T46" fmla="*/ 100 w 1321"/>
                    <a:gd name="T47" fmla="*/ 577 h 712"/>
                    <a:gd name="T48" fmla="*/ 66 w 1321"/>
                    <a:gd name="T49" fmla="*/ 561 h 712"/>
                    <a:gd name="T50" fmla="*/ 38 w 1321"/>
                    <a:gd name="T51" fmla="*/ 541 h 712"/>
                    <a:gd name="T52" fmla="*/ 18 w 1321"/>
                    <a:gd name="T53" fmla="*/ 519 h 712"/>
                    <a:gd name="T54" fmla="*/ 6 w 1321"/>
                    <a:gd name="T55" fmla="*/ 493 h 712"/>
                    <a:gd name="T56" fmla="*/ 0 w 1321"/>
                    <a:gd name="T57" fmla="*/ 467 h 712"/>
                    <a:gd name="T58" fmla="*/ 0 w 1321"/>
                    <a:gd name="T59" fmla="*/ 463 h 712"/>
                    <a:gd name="T60" fmla="*/ 4 w 1321"/>
                    <a:gd name="T61" fmla="*/ 434 h 712"/>
                    <a:gd name="T62" fmla="*/ 16 w 1321"/>
                    <a:gd name="T63" fmla="*/ 397 h 712"/>
                    <a:gd name="T64" fmla="*/ 50 w 1321"/>
                    <a:gd name="T65" fmla="*/ 329 h 712"/>
                    <a:gd name="T66" fmla="*/ 92 w 1321"/>
                    <a:gd name="T67" fmla="*/ 266 h 712"/>
                    <a:gd name="T68" fmla="*/ 144 w 1321"/>
                    <a:gd name="T69" fmla="*/ 209 h 712"/>
                    <a:gd name="T70" fmla="*/ 200 w 1321"/>
                    <a:gd name="T71" fmla="*/ 157 h 712"/>
                    <a:gd name="T72" fmla="*/ 265 w 1321"/>
                    <a:gd name="T73" fmla="*/ 111 h 712"/>
                    <a:gd name="T74" fmla="*/ 335 w 1321"/>
                    <a:gd name="T75" fmla="*/ 73 h 712"/>
                    <a:gd name="T76" fmla="*/ 407 w 1321"/>
                    <a:gd name="T77" fmla="*/ 42 h 712"/>
                    <a:gd name="T78" fmla="*/ 488 w 1321"/>
                    <a:gd name="T79" fmla="*/ 19 h 712"/>
                    <a:gd name="T80" fmla="*/ 570 w 1321"/>
                    <a:gd name="T81" fmla="*/ 5 h 712"/>
                    <a:gd name="T82" fmla="*/ 654 w 1321"/>
                    <a:gd name="T83" fmla="*/ 0 h 712"/>
                    <a:gd name="T84" fmla="*/ 654 w 1321"/>
                    <a:gd name="T85" fmla="*/ 0 h 712"/>
                    <a:gd name="T86" fmla="*/ 745 w 1321"/>
                    <a:gd name="T87" fmla="*/ 5 h 712"/>
                    <a:gd name="T88" fmla="*/ 831 w 1321"/>
                    <a:gd name="T89" fmla="*/ 20 h 712"/>
                    <a:gd name="T90" fmla="*/ 914 w 1321"/>
                    <a:gd name="T91" fmla="*/ 47 h 712"/>
                    <a:gd name="T92" fmla="*/ 991 w 1321"/>
                    <a:gd name="T93" fmla="*/ 80 h 712"/>
                    <a:gd name="T94" fmla="*/ 1062 w 1321"/>
                    <a:gd name="T95" fmla="*/ 122 h 712"/>
                    <a:gd name="T96" fmla="*/ 1127 w 1321"/>
                    <a:gd name="T97" fmla="*/ 173 h 712"/>
                    <a:gd name="T98" fmla="*/ 1185 w 1321"/>
                    <a:gd name="T99" fmla="*/ 228 h 712"/>
                    <a:gd name="T100" fmla="*/ 1234 w 1321"/>
                    <a:gd name="T101" fmla="*/ 289 h 712"/>
                    <a:gd name="T102" fmla="*/ 1276 w 1321"/>
                    <a:gd name="T103" fmla="*/ 357 h 712"/>
                    <a:gd name="T104" fmla="*/ 1276 w 1321"/>
                    <a:gd name="T105" fmla="*/ 357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42" name="Text Box 70"/>
              <p:cNvSpPr txBox="1">
                <a:spLocks noChangeArrowheads="1"/>
              </p:cNvSpPr>
              <p:nvPr/>
            </p:nvSpPr>
            <p:spPr bwMode="gray">
              <a:xfrm>
                <a:off x="1902" y="3439"/>
                <a:ext cx="266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宋体" charset="-122"/>
                  </a:rPr>
                  <a:t>E</a:t>
                </a:r>
              </a:p>
            </p:txBody>
          </p:sp>
        </p:grpSp>
        <p:grpSp>
          <p:nvGrpSpPr>
            <p:cNvPr id="11" name="Group 71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37" name="Group 72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9" name="Oval 73"/>
                <p:cNvSpPr>
                  <a:spLocks noChangeArrowheads="1"/>
                </p:cNvSpPr>
                <p:nvPr/>
              </p:nvSpPr>
              <p:spPr bwMode="gray">
                <a:xfrm>
                  <a:off x="2018" y="1921"/>
                  <a:ext cx="1677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6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0" name="Freeform 7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76 w 1321"/>
                    <a:gd name="T1" fmla="*/ 357 h 712"/>
                    <a:gd name="T2" fmla="*/ 1292 w 1321"/>
                    <a:gd name="T3" fmla="*/ 394 h 712"/>
                    <a:gd name="T4" fmla="*/ 1296 w 1321"/>
                    <a:gd name="T5" fmla="*/ 428 h 712"/>
                    <a:gd name="T6" fmla="*/ 1290 w 1321"/>
                    <a:gd name="T7" fmla="*/ 459 h 712"/>
                    <a:gd name="T8" fmla="*/ 1273 w 1321"/>
                    <a:gd name="T9" fmla="*/ 490 h 712"/>
                    <a:gd name="T10" fmla="*/ 1248 w 1321"/>
                    <a:gd name="T11" fmla="*/ 516 h 712"/>
                    <a:gd name="T12" fmla="*/ 1216 w 1321"/>
                    <a:gd name="T13" fmla="*/ 538 h 712"/>
                    <a:gd name="T14" fmla="*/ 1173 w 1321"/>
                    <a:gd name="T15" fmla="*/ 559 h 712"/>
                    <a:gd name="T16" fmla="*/ 1125 w 1321"/>
                    <a:gd name="T17" fmla="*/ 578 h 712"/>
                    <a:gd name="T18" fmla="*/ 1071 w 1321"/>
                    <a:gd name="T19" fmla="*/ 594 h 712"/>
                    <a:gd name="T20" fmla="*/ 1011 w 1321"/>
                    <a:gd name="T21" fmla="*/ 608 h 712"/>
                    <a:gd name="T22" fmla="*/ 949 w 1321"/>
                    <a:gd name="T23" fmla="*/ 618 h 712"/>
                    <a:gd name="T24" fmla="*/ 879 w 1321"/>
                    <a:gd name="T25" fmla="*/ 627 h 712"/>
                    <a:gd name="T26" fmla="*/ 808 w 1321"/>
                    <a:gd name="T27" fmla="*/ 632 h 712"/>
                    <a:gd name="T28" fmla="*/ 780 w 1321"/>
                    <a:gd name="T29" fmla="*/ 634 h 712"/>
                    <a:gd name="T30" fmla="*/ 467 w 1321"/>
                    <a:gd name="T31" fmla="*/ 634 h 712"/>
                    <a:gd name="T32" fmla="*/ 463 w 1321"/>
                    <a:gd name="T33" fmla="*/ 634 h 712"/>
                    <a:gd name="T34" fmla="*/ 401 w 1321"/>
                    <a:gd name="T35" fmla="*/ 630 h 712"/>
                    <a:gd name="T36" fmla="*/ 341 w 1321"/>
                    <a:gd name="T37" fmla="*/ 627 h 712"/>
                    <a:gd name="T38" fmla="*/ 285 w 1321"/>
                    <a:gd name="T39" fmla="*/ 620 h 712"/>
                    <a:gd name="T40" fmla="*/ 231 w 1321"/>
                    <a:gd name="T41" fmla="*/ 614 h 712"/>
                    <a:gd name="T42" fmla="*/ 182 w 1321"/>
                    <a:gd name="T43" fmla="*/ 603 h 712"/>
                    <a:gd name="T44" fmla="*/ 138 w 1321"/>
                    <a:gd name="T45" fmla="*/ 590 h 712"/>
                    <a:gd name="T46" fmla="*/ 100 w 1321"/>
                    <a:gd name="T47" fmla="*/ 577 h 712"/>
                    <a:gd name="T48" fmla="*/ 66 w 1321"/>
                    <a:gd name="T49" fmla="*/ 561 h 712"/>
                    <a:gd name="T50" fmla="*/ 38 w 1321"/>
                    <a:gd name="T51" fmla="*/ 541 h 712"/>
                    <a:gd name="T52" fmla="*/ 18 w 1321"/>
                    <a:gd name="T53" fmla="*/ 519 h 712"/>
                    <a:gd name="T54" fmla="*/ 6 w 1321"/>
                    <a:gd name="T55" fmla="*/ 493 h 712"/>
                    <a:gd name="T56" fmla="*/ 0 w 1321"/>
                    <a:gd name="T57" fmla="*/ 467 h 712"/>
                    <a:gd name="T58" fmla="*/ 0 w 1321"/>
                    <a:gd name="T59" fmla="*/ 463 h 712"/>
                    <a:gd name="T60" fmla="*/ 4 w 1321"/>
                    <a:gd name="T61" fmla="*/ 434 h 712"/>
                    <a:gd name="T62" fmla="*/ 16 w 1321"/>
                    <a:gd name="T63" fmla="*/ 397 h 712"/>
                    <a:gd name="T64" fmla="*/ 50 w 1321"/>
                    <a:gd name="T65" fmla="*/ 329 h 712"/>
                    <a:gd name="T66" fmla="*/ 92 w 1321"/>
                    <a:gd name="T67" fmla="*/ 266 h 712"/>
                    <a:gd name="T68" fmla="*/ 144 w 1321"/>
                    <a:gd name="T69" fmla="*/ 209 h 712"/>
                    <a:gd name="T70" fmla="*/ 200 w 1321"/>
                    <a:gd name="T71" fmla="*/ 157 h 712"/>
                    <a:gd name="T72" fmla="*/ 265 w 1321"/>
                    <a:gd name="T73" fmla="*/ 111 h 712"/>
                    <a:gd name="T74" fmla="*/ 335 w 1321"/>
                    <a:gd name="T75" fmla="*/ 73 h 712"/>
                    <a:gd name="T76" fmla="*/ 407 w 1321"/>
                    <a:gd name="T77" fmla="*/ 42 h 712"/>
                    <a:gd name="T78" fmla="*/ 488 w 1321"/>
                    <a:gd name="T79" fmla="*/ 19 h 712"/>
                    <a:gd name="T80" fmla="*/ 570 w 1321"/>
                    <a:gd name="T81" fmla="*/ 5 h 712"/>
                    <a:gd name="T82" fmla="*/ 654 w 1321"/>
                    <a:gd name="T83" fmla="*/ 0 h 712"/>
                    <a:gd name="T84" fmla="*/ 654 w 1321"/>
                    <a:gd name="T85" fmla="*/ 0 h 712"/>
                    <a:gd name="T86" fmla="*/ 745 w 1321"/>
                    <a:gd name="T87" fmla="*/ 5 h 712"/>
                    <a:gd name="T88" fmla="*/ 831 w 1321"/>
                    <a:gd name="T89" fmla="*/ 20 h 712"/>
                    <a:gd name="T90" fmla="*/ 914 w 1321"/>
                    <a:gd name="T91" fmla="*/ 47 h 712"/>
                    <a:gd name="T92" fmla="*/ 991 w 1321"/>
                    <a:gd name="T93" fmla="*/ 80 h 712"/>
                    <a:gd name="T94" fmla="*/ 1062 w 1321"/>
                    <a:gd name="T95" fmla="*/ 122 h 712"/>
                    <a:gd name="T96" fmla="*/ 1127 w 1321"/>
                    <a:gd name="T97" fmla="*/ 173 h 712"/>
                    <a:gd name="T98" fmla="*/ 1185 w 1321"/>
                    <a:gd name="T99" fmla="*/ 228 h 712"/>
                    <a:gd name="T100" fmla="*/ 1234 w 1321"/>
                    <a:gd name="T101" fmla="*/ 289 h 712"/>
                    <a:gd name="T102" fmla="*/ 1276 w 1321"/>
                    <a:gd name="T103" fmla="*/ 357 h 712"/>
                    <a:gd name="T104" fmla="*/ 1276 w 1321"/>
                    <a:gd name="T105" fmla="*/ 357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8" name="Text Box 75"/>
              <p:cNvSpPr txBox="1">
                <a:spLocks noChangeArrowheads="1"/>
              </p:cNvSpPr>
              <p:nvPr/>
            </p:nvSpPr>
            <p:spPr bwMode="gray">
              <a:xfrm>
                <a:off x="4011" y="2028"/>
                <a:ext cx="275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宋体" charset="-122"/>
                  </a:rPr>
                  <a:t>C</a:t>
                </a:r>
              </a:p>
            </p:txBody>
          </p:sp>
        </p:grp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33" name="Group 77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35" name="Oval 78"/>
                <p:cNvSpPr>
                  <a:spLocks noChangeArrowheads="1"/>
                </p:cNvSpPr>
                <p:nvPr/>
              </p:nvSpPr>
              <p:spPr bwMode="gray">
                <a:xfrm>
                  <a:off x="2018" y="1918"/>
                  <a:ext cx="1680" cy="168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36" name="Freeform 7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76 w 1321"/>
                    <a:gd name="T1" fmla="*/ 357 h 712"/>
                    <a:gd name="T2" fmla="*/ 1292 w 1321"/>
                    <a:gd name="T3" fmla="*/ 394 h 712"/>
                    <a:gd name="T4" fmla="*/ 1296 w 1321"/>
                    <a:gd name="T5" fmla="*/ 428 h 712"/>
                    <a:gd name="T6" fmla="*/ 1290 w 1321"/>
                    <a:gd name="T7" fmla="*/ 459 h 712"/>
                    <a:gd name="T8" fmla="*/ 1273 w 1321"/>
                    <a:gd name="T9" fmla="*/ 490 h 712"/>
                    <a:gd name="T10" fmla="*/ 1248 w 1321"/>
                    <a:gd name="T11" fmla="*/ 516 h 712"/>
                    <a:gd name="T12" fmla="*/ 1216 w 1321"/>
                    <a:gd name="T13" fmla="*/ 538 h 712"/>
                    <a:gd name="T14" fmla="*/ 1173 w 1321"/>
                    <a:gd name="T15" fmla="*/ 559 h 712"/>
                    <a:gd name="T16" fmla="*/ 1125 w 1321"/>
                    <a:gd name="T17" fmla="*/ 578 h 712"/>
                    <a:gd name="T18" fmla="*/ 1071 w 1321"/>
                    <a:gd name="T19" fmla="*/ 594 h 712"/>
                    <a:gd name="T20" fmla="*/ 1011 w 1321"/>
                    <a:gd name="T21" fmla="*/ 608 h 712"/>
                    <a:gd name="T22" fmla="*/ 949 w 1321"/>
                    <a:gd name="T23" fmla="*/ 618 h 712"/>
                    <a:gd name="T24" fmla="*/ 879 w 1321"/>
                    <a:gd name="T25" fmla="*/ 627 h 712"/>
                    <a:gd name="T26" fmla="*/ 808 w 1321"/>
                    <a:gd name="T27" fmla="*/ 632 h 712"/>
                    <a:gd name="T28" fmla="*/ 780 w 1321"/>
                    <a:gd name="T29" fmla="*/ 634 h 712"/>
                    <a:gd name="T30" fmla="*/ 467 w 1321"/>
                    <a:gd name="T31" fmla="*/ 634 h 712"/>
                    <a:gd name="T32" fmla="*/ 463 w 1321"/>
                    <a:gd name="T33" fmla="*/ 634 h 712"/>
                    <a:gd name="T34" fmla="*/ 401 w 1321"/>
                    <a:gd name="T35" fmla="*/ 630 h 712"/>
                    <a:gd name="T36" fmla="*/ 341 w 1321"/>
                    <a:gd name="T37" fmla="*/ 627 h 712"/>
                    <a:gd name="T38" fmla="*/ 285 w 1321"/>
                    <a:gd name="T39" fmla="*/ 620 h 712"/>
                    <a:gd name="T40" fmla="*/ 231 w 1321"/>
                    <a:gd name="T41" fmla="*/ 614 h 712"/>
                    <a:gd name="T42" fmla="*/ 182 w 1321"/>
                    <a:gd name="T43" fmla="*/ 603 h 712"/>
                    <a:gd name="T44" fmla="*/ 138 w 1321"/>
                    <a:gd name="T45" fmla="*/ 590 h 712"/>
                    <a:gd name="T46" fmla="*/ 100 w 1321"/>
                    <a:gd name="T47" fmla="*/ 577 h 712"/>
                    <a:gd name="T48" fmla="*/ 66 w 1321"/>
                    <a:gd name="T49" fmla="*/ 561 h 712"/>
                    <a:gd name="T50" fmla="*/ 38 w 1321"/>
                    <a:gd name="T51" fmla="*/ 541 h 712"/>
                    <a:gd name="T52" fmla="*/ 18 w 1321"/>
                    <a:gd name="T53" fmla="*/ 519 h 712"/>
                    <a:gd name="T54" fmla="*/ 6 w 1321"/>
                    <a:gd name="T55" fmla="*/ 493 h 712"/>
                    <a:gd name="T56" fmla="*/ 0 w 1321"/>
                    <a:gd name="T57" fmla="*/ 467 h 712"/>
                    <a:gd name="T58" fmla="*/ 0 w 1321"/>
                    <a:gd name="T59" fmla="*/ 463 h 712"/>
                    <a:gd name="T60" fmla="*/ 4 w 1321"/>
                    <a:gd name="T61" fmla="*/ 434 h 712"/>
                    <a:gd name="T62" fmla="*/ 16 w 1321"/>
                    <a:gd name="T63" fmla="*/ 397 h 712"/>
                    <a:gd name="T64" fmla="*/ 50 w 1321"/>
                    <a:gd name="T65" fmla="*/ 329 h 712"/>
                    <a:gd name="T66" fmla="*/ 92 w 1321"/>
                    <a:gd name="T67" fmla="*/ 266 h 712"/>
                    <a:gd name="T68" fmla="*/ 144 w 1321"/>
                    <a:gd name="T69" fmla="*/ 209 h 712"/>
                    <a:gd name="T70" fmla="*/ 200 w 1321"/>
                    <a:gd name="T71" fmla="*/ 157 h 712"/>
                    <a:gd name="T72" fmla="*/ 265 w 1321"/>
                    <a:gd name="T73" fmla="*/ 111 h 712"/>
                    <a:gd name="T74" fmla="*/ 335 w 1321"/>
                    <a:gd name="T75" fmla="*/ 73 h 712"/>
                    <a:gd name="T76" fmla="*/ 407 w 1321"/>
                    <a:gd name="T77" fmla="*/ 42 h 712"/>
                    <a:gd name="T78" fmla="*/ 488 w 1321"/>
                    <a:gd name="T79" fmla="*/ 19 h 712"/>
                    <a:gd name="T80" fmla="*/ 570 w 1321"/>
                    <a:gd name="T81" fmla="*/ 5 h 712"/>
                    <a:gd name="T82" fmla="*/ 654 w 1321"/>
                    <a:gd name="T83" fmla="*/ 0 h 712"/>
                    <a:gd name="T84" fmla="*/ 654 w 1321"/>
                    <a:gd name="T85" fmla="*/ 0 h 712"/>
                    <a:gd name="T86" fmla="*/ 745 w 1321"/>
                    <a:gd name="T87" fmla="*/ 5 h 712"/>
                    <a:gd name="T88" fmla="*/ 831 w 1321"/>
                    <a:gd name="T89" fmla="*/ 20 h 712"/>
                    <a:gd name="T90" fmla="*/ 914 w 1321"/>
                    <a:gd name="T91" fmla="*/ 47 h 712"/>
                    <a:gd name="T92" fmla="*/ 991 w 1321"/>
                    <a:gd name="T93" fmla="*/ 80 h 712"/>
                    <a:gd name="T94" fmla="*/ 1062 w 1321"/>
                    <a:gd name="T95" fmla="*/ 122 h 712"/>
                    <a:gd name="T96" fmla="*/ 1127 w 1321"/>
                    <a:gd name="T97" fmla="*/ 173 h 712"/>
                    <a:gd name="T98" fmla="*/ 1185 w 1321"/>
                    <a:gd name="T99" fmla="*/ 228 h 712"/>
                    <a:gd name="T100" fmla="*/ 1234 w 1321"/>
                    <a:gd name="T101" fmla="*/ 289 h 712"/>
                    <a:gd name="T102" fmla="*/ 1276 w 1321"/>
                    <a:gd name="T103" fmla="*/ 357 h 712"/>
                    <a:gd name="T104" fmla="*/ 1276 w 1321"/>
                    <a:gd name="T105" fmla="*/ 357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4" name="Text Box 80"/>
              <p:cNvSpPr txBox="1">
                <a:spLocks noChangeArrowheads="1"/>
              </p:cNvSpPr>
              <p:nvPr/>
            </p:nvSpPr>
            <p:spPr bwMode="gray">
              <a:xfrm>
                <a:off x="3632" y="3359"/>
                <a:ext cx="29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宋体" charset="-122"/>
                  </a:rPr>
                  <a:t>D</a:t>
                </a:r>
              </a:p>
            </p:txBody>
          </p:sp>
        </p:grpSp>
        <p:grpSp>
          <p:nvGrpSpPr>
            <p:cNvPr id="13" name="Group 81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31" name="Oval 83"/>
                <p:cNvSpPr>
                  <a:spLocks noChangeArrowheads="1"/>
                </p:cNvSpPr>
                <p:nvPr/>
              </p:nvSpPr>
              <p:spPr bwMode="gray">
                <a:xfrm>
                  <a:off x="2017" y="1921"/>
                  <a:ext cx="1678" cy="167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32" name="Freeform 8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76 w 1321"/>
                    <a:gd name="T1" fmla="*/ 357 h 712"/>
                    <a:gd name="T2" fmla="*/ 1292 w 1321"/>
                    <a:gd name="T3" fmla="*/ 394 h 712"/>
                    <a:gd name="T4" fmla="*/ 1296 w 1321"/>
                    <a:gd name="T5" fmla="*/ 428 h 712"/>
                    <a:gd name="T6" fmla="*/ 1290 w 1321"/>
                    <a:gd name="T7" fmla="*/ 459 h 712"/>
                    <a:gd name="T8" fmla="*/ 1273 w 1321"/>
                    <a:gd name="T9" fmla="*/ 490 h 712"/>
                    <a:gd name="T10" fmla="*/ 1248 w 1321"/>
                    <a:gd name="T11" fmla="*/ 516 h 712"/>
                    <a:gd name="T12" fmla="*/ 1216 w 1321"/>
                    <a:gd name="T13" fmla="*/ 538 h 712"/>
                    <a:gd name="T14" fmla="*/ 1173 w 1321"/>
                    <a:gd name="T15" fmla="*/ 559 h 712"/>
                    <a:gd name="T16" fmla="*/ 1125 w 1321"/>
                    <a:gd name="T17" fmla="*/ 578 h 712"/>
                    <a:gd name="T18" fmla="*/ 1071 w 1321"/>
                    <a:gd name="T19" fmla="*/ 594 h 712"/>
                    <a:gd name="T20" fmla="*/ 1011 w 1321"/>
                    <a:gd name="T21" fmla="*/ 608 h 712"/>
                    <a:gd name="T22" fmla="*/ 949 w 1321"/>
                    <a:gd name="T23" fmla="*/ 618 h 712"/>
                    <a:gd name="T24" fmla="*/ 879 w 1321"/>
                    <a:gd name="T25" fmla="*/ 627 h 712"/>
                    <a:gd name="T26" fmla="*/ 808 w 1321"/>
                    <a:gd name="T27" fmla="*/ 632 h 712"/>
                    <a:gd name="T28" fmla="*/ 780 w 1321"/>
                    <a:gd name="T29" fmla="*/ 634 h 712"/>
                    <a:gd name="T30" fmla="*/ 467 w 1321"/>
                    <a:gd name="T31" fmla="*/ 634 h 712"/>
                    <a:gd name="T32" fmla="*/ 463 w 1321"/>
                    <a:gd name="T33" fmla="*/ 634 h 712"/>
                    <a:gd name="T34" fmla="*/ 401 w 1321"/>
                    <a:gd name="T35" fmla="*/ 630 h 712"/>
                    <a:gd name="T36" fmla="*/ 341 w 1321"/>
                    <a:gd name="T37" fmla="*/ 627 h 712"/>
                    <a:gd name="T38" fmla="*/ 285 w 1321"/>
                    <a:gd name="T39" fmla="*/ 620 h 712"/>
                    <a:gd name="T40" fmla="*/ 231 w 1321"/>
                    <a:gd name="T41" fmla="*/ 614 h 712"/>
                    <a:gd name="T42" fmla="*/ 182 w 1321"/>
                    <a:gd name="T43" fmla="*/ 603 h 712"/>
                    <a:gd name="T44" fmla="*/ 138 w 1321"/>
                    <a:gd name="T45" fmla="*/ 590 h 712"/>
                    <a:gd name="T46" fmla="*/ 100 w 1321"/>
                    <a:gd name="T47" fmla="*/ 577 h 712"/>
                    <a:gd name="T48" fmla="*/ 66 w 1321"/>
                    <a:gd name="T49" fmla="*/ 561 h 712"/>
                    <a:gd name="T50" fmla="*/ 38 w 1321"/>
                    <a:gd name="T51" fmla="*/ 541 h 712"/>
                    <a:gd name="T52" fmla="*/ 18 w 1321"/>
                    <a:gd name="T53" fmla="*/ 519 h 712"/>
                    <a:gd name="T54" fmla="*/ 6 w 1321"/>
                    <a:gd name="T55" fmla="*/ 493 h 712"/>
                    <a:gd name="T56" fmla="*/ 0 w 1321"/>
                    <a:gd name="T57" fmla="*/ 467 h 712"/>
                    <a:gd name="T58" fmla="*/ 0 w 1321"/>
                    <a:gd name="T59" fmla="*/ 463 h 712"/>
                    <a:gd name="T60" fmla="*/ 4 w 1321"/>
                    <a:gd name="T61" fmla="*/ 434 h 712"/>
                    <a:gd name="T62" fmla="*/ 16 w 1321"/>
                    <a:gd name="T63" fmla="*/ 397 h 712"/>
                    <a:gd name="T64" fmla="*/ 50 w 1321"/>
                    <a:gd name="T65" fmla="*/ 329 h 712"/>
                    <a:gd name="T66" fmla="*/ 92 w 1321"/>
                    <a:gd name="T67" fmla="*/ 266 h 712"/>
                    <a:gd name="T68" fmla="*/ 144 w 1321"/>
                    <a:gd name="T69" fmla="*/ 209 h 712"/>
                    <a:gd name="T70" fmla="*/ 200 w 1321"/>
                    <a:gd name="T71" fmla="*/ 157 h 712"/>
                    <a:gd name="T72" fmla="*/ 265 w 1321"/>
                    <a:gd name="T73" fmla="*/ 111 h 712"/>
                    <a:gd name="T74" fmla="*/ 335 w 1321"/>
                    <a:gd name="T75" fmla="*/ 73 h 712"/>
                    <a:gd name="T76" fmla="*/ 407 w 1321"/>
                    <a:gd name="T77" fmla="*/ 42 h 712"/>
                    <a:gd name="T78" fmla="*/ 488 w 1321"/>
                    <a:gd name="T79" fmla="*/ 19 h 712"/>
                    <a:gd name="T80" fmla="*/ 570 w 1321"/>
                    <a:gd name="T81" fmla="*/ 5 h 712"/>
                    <a:gd name="T82" fmla="*/ 654 w 1321"/>
                    <a:gd name="T83" fmla="*/ 0 h 712"/>
                    <a:gd name="T84" fmla="*/ 654 w 1321"/>
                    <a:gd name="T85" fmla="*/ 0 h 712"/>
                    <a:gd name="T86" fmla="*/ 745 w 1321"/>
                    <a:gd name="T87" fmla="*/ 5 h 712"/>
                    <a:gd name="T88" fmla="*/ 831 w 1321"/>
                    <a:gd name="T89" fmla="*/ 20 h 712"/>
                    <a:gd name="T90" fmla="*/ 914 w 1321"/>
                    <a:gd name="T91" fmla="*/ 47 h 712"/>
                    <a:gd name="T92" fmla="*/ 991 w 1321"/>
                    <a:gd name="T93" fmla="*/ 80 h 712"/>
                    <a:gd name="T94" fmla="*/ 1062 w 1321"/>
                    <a:gd name="T95" fmla="*/ 122 h 712"/>
                    <a:gd name="T96" fmla="*/ 1127 w 1321"/>
                    <a:gd name="T97" fmla="*/ 173 h 712"/>
                    <a:gd name="T98" fmla="*/ 1185 w 1321"/>
                    <a:gd name="T99" fmla="*/ 228 h 712"/>
                    <a:gd name="T100" fmla="*/ 1234 w 1321"/>
                    <a:gd name="T101" fmla="*/ 289 h 712"/>
                    <a:gd name="T102" fmla="*/ 1276 w 1321"/>
                    <a:gd name="T103" fmla="*/ 357 h 712"/>
                    <a:gd name="T104" fmla="*/ 1276 w 1321"/>
                    <a:gd name="T105" fmla="*/ 357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" name="Text Box 85"/>
              <p:cNvSpPr txBox="1">
                <a:spLocks noChangeArrowheads="1"/>
              </p:cNvSpPr>
              <p:nvPr/>
            </p:nvSpPr>
            <p:spPr bwMode="gray">
              <a:xfrm>
                <a:off x="1569" y="2016"/>
                <a:ext cx="286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宋体" charset="-122"/>
                  </a:rPr>
                  <a:t>A</a:t>
                </a:r>
              </a:p>
            </p:txBody>
          </p:sp>
        </p:grpSp>
        <p:sp>
          <p:nvSpPr>
            <p:cNvPr id="14" name="Oval 86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1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en-US">
                <a:ea typeface="宋体" charset="-122"/>
              </a:endParaRPr>
            </a:p>
          </p:txBody>
        </p:sp>
        <p:sp>
          <p:nvSpPr>
            <p:cNvPr id="15" name="Oval 87"/>
            <p:cNvSpPr>
              <a:spLocks noChangeArrowheads="1"/>
            </p:cNvSpPr>
            <p:nvPr/>
          </p:nvSpPr>
          <p:spPr bwMode="gray">
            <a:xfrm rot="18227093">
              <a:off x="3410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en-US">
                <a:ea typeface="宋体" charset="-122"/>
              </a:endParaRPr>
            </a:p>
          </p:txBody>
        </p:sp>
        <p:grpSp>
          <p:nvGrpSpPr>
            <p:cNvPr id="16" name="Group 88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27" name="Oval 89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8" name="Oval 90"/>
              <p:cNvSpPr>
                <a:spLocks noChangeArrowheads="1"/>
              </p:cNvSpPr>
              <p:nvPr/>
            </p:nvSpPr>
            <p:spPr bwMode="gray">
              <a:xfrm rot="18227093">
                <a:off x="2162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7" name="Group 91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25" name="Oval 92"/>
              <p:cNvSpPr>
                <a:spLocks noChangeArrowheads="1"/>
              </p:cNvSpPr>
              <p:nvPr/>
            </p:nvSpPr>
            <p:spPr bwMode="gray">
              <a:xfrm rot="18227093">
                <a:off x="2834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6" name="Oval 93"/>
              <p:cNvSpPr>
                <a:spLocks noChangeArrowheads="1"/>
              </p:cNvSpPr>
              <p:nvPr/>
            </p:nvSpPr>
            <p:spPr bwMode="gray">
              <a:xfrm rot="18227093">
                <a:off x="2834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18" name="Oval 94"/>
            <p:cNvSpPr>
              <a:spLocks noChangeArrowheads="1"/>
            </p:cNvSpPr>
            <p:nvPr/>
          </p:nvSpPr>
          <p:spPr bwMode="gray">
            <a:xfrm rot="18227093">
              <a:off x="3758" y="2272"/>
              <a:ext cx="82" cy="8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en-US">
                <a:ea typeface="宋体" charset="-122"/>
              </a:endParaRPr>
            </a:p>
          </p:txBody>
        </p:sp>
        <p:sp>
          <p:nvSpPr>
            <p:cNvPr id="19" name="Oval 95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1" cy="8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en-US">
                <a:ea typeface="宋体" charset="-122"/>
              </a:endParaRPr>
            </a:p>
          </p:txBody>
        </p:sp>
        <p:sp>
          <p:nvSpPr>
            <p:cNvPr id="20" name="Text Box 96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ea typeface="宋体" charset="-122"/>
                </a:rPr>
                <a:t>Successful</a:t>
              </a:r>
              <a:endParaRPr lang="en-US" altLang="zh-CN" dirty="0">
                <a:ea typeface="宋体" charset="-122"/>
              </a:endParaRPr>
            </a:p>
          </p:txBody>
        </p:sp>
        <p:sp>
          <p:nvSpPr>
            <p:cNvPr id="21" name="Text Box 97"/>
            <p:cNvSpPr txBox="1">
              <a:spLocks noChangeArrowheads="1"/>
            </p:cNvSpPr>
            <p:nvPr/>
          </p:nvSpPr>
          <p:spPr bwMode="auto">
            <a:xfrm>
              <a:off x="2256" y="873"/>
              <a:ext cx="12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ea typeface="宋体" charset="-122"/>
                </a:rPr>
                <a:t>Growth</a:t>
              </a:r>
              <a:endParaRPr lang="en-US" altLang="zh-CN" dirty="0">
                <a:ea typeface="宋体" charset="-122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ea typeface="宋体" charset="-122"/>
                </a:rPr>
                <a:t>Learning</a:t>
              </a:r>
              <a:endParaRPr lang="en-US" altLang="zh-CN" dirty="0">
                <a:ea typeface="宋体" charset="-122"/>
              </a:endParaRPr>
            </a:p>
          </p:txBody>
        </p:sp>
        <p:sp>
          <p:nvSpPr>
            <p:cNvPr id="23" name="Text Box 99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ea typeface="宋体" charset="-122"/>
                </a:rPr>
                <a:t>Prayer</a:t>
              </a:r>
              <a:endParaRPr lang="en-US" altLang="zh-CN" dirty="0">
                <a:ea typeface="宋体" charset="-122"/>
              </a:endParaRPr>
            </a:p>
          </p:txBody>
        </p:sp>
        <p:sp>
          <p:nvSpPr>
            <p:cNvPr id="24" name="Text Box 100"/>
            <p:cNvSpPr txBox="1">
              <a:spLocks noChangeArrowheads="1"/>
            </p:cNvSpPr>
            <p:nvPr/>
          </p:nvSpPr>
          <p:spPr bwMode="auto">
            <a:xfrm>
              <a:off x="3984" y="3504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ea typeface="宋体" charset="-122"/>
                </a:rPr>
                <a:t>Support</a:t>
              </a:r>
              <a:endParaRPr lang="en-US" altLang="zh-CN" dirty="0">
                <a:ea typeface="宋体" charset="-122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561303" y="937312"/>
            <a:ext cx="61254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HUNDRED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00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“The </a:t>
            </a:r>
            <a:r>
              <a:rPr lang="en-US" dirty="0"/>
              <a:t>master said, </a:t>
            </a:r>
            <a:r>
              <a:rPr lang="en-US" dirty="0" smtClean="0"/>
              <a:t>‘Well </a:t>
            </a:r>
            <a:r>
              <a:rPr lang="en-US" dirty="0"/>
              <a:t>done, my good and faithful servant. You have been faithful in handling this small amount, so now I will give you many more responsibilities</a:t>
            </a:r>
            <a:r>
              <a:rPr lang="en-US" dirty="0" smtClean="0"/>
              <a:t>.’”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376092"/>
                </a:solidFill>
              </a:rPr>
              <a:t>– </a:t>
            </a:r>
            <a:r>
              <a:rPr lang="en-US" i="1" dirty="0" smtClean="0">
                <a:solidFill>
                  <a:srgbClr val="376092"/>
                </a:solidFill>
              </a:rPr>
              <a:t>Matthew</a:t>
            </a:r>
            <a:r>
              <a:rPr lang="en-US" dirty="0" smtClean="0">
                <a:solidFill>
                  <a:srgbClr val="376092"/>
                </a:solidFill>
              </a:rPr>
              <a:t> </a:t>
            </a:r>
            <a:r>
              <a:rPr lang="en-US" dirty="0">
                <a:solidFill>
                  <a:srgbClr val="376092"/>
                </a:solidFill>
              </a:rPr>
              <a:t>25:23 </a:t>
            </a:r>
            <a:r>
              <a:rPr lang="en-US" sz="2000" dirty="0">
                <a:solidFill>
                  <a:srgbClr val="376092"/>
                </a:solidFill>
              </a:rPr>
              <a:t>(Living Translation)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1303" y="937312"/>
            <a:ext cx="61254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TWO HUNDRED </a:t>
            </a:r>
            <a:r>
              <a:rPr lang="en-US" dirty="0" smtClean="0"/>
              <a:t>TWENTY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0700" dirty="0" smtClean="0"/>
              <a:t/>
            </a:r>
            <a:br>
              <a:rPr lang="en-US" sz="10700" dirty="0" smtClean="0"/>
            </a:br>
            <a:r>
              <a:rPr lang="en-US" sz="10700" dirty="0" smtClean="0"/>
              <a:t>Q</a:t>
            </a:r>
            <a:r>
              <a:rPr lang="en-US" dirty="0" smtClean="0"/>
              <a:t>UESTIONS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39630" y="937312"/>
            <a:ext cx="61254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HUNDRED </a:t>
            </a:r>
            <a:r>
              <a:rPr lang="en-US" b="1" dirty="0" smtClean="0"/>
              <a:t>TWENTY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185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259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Times</vt:lpstr>
      <vt:lpstr>Verdana</vt:lpstr>
      <vt:lpstr>Office Theme</vt:lpstr>
      <vt:lpstr>PowerPoint Presentation</vt:lpstr>
      <vt:lpstr>Finance Rev. Dr. Sedric R. Roberts Finance Director/CFO</vt:lpstr>
      <vt:lpstr>PowerPoint Presentation</vt:lpstr>
      <vt:lpstr>PLANNING</vt:lpstr>
      <vt:lpstr>BUDGET</vt:lpstr>
      <vt:lpstr>CONTRACTING</vt:lpstr>
      <vt:lpstr>PowerPoint Presentation</vt:lpstr>
      <vt:lpstr>PowerPoint Presentation</vt:lpstr>
      <vt:lpstr> QUESTIONS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Calder</dc:creator>
  <cp:lastModifiedBy>Sedric Roberts</cp:lastModifiedBy>
  <cp:revision>19</cp:revision>
  <cp:lastPrinted>2020-02-14T21:41:53Z</cp:lastPrinted>
  <dcterms:created xsi:type="dcterms:W3CDTF">2015-01-09T20:02:13Z</dcterms:created>
  <dcterms:modified xsi:type="dcterms:W3CDTF">2020-02-14T22:56:36Z</dcterms:modified>
</cp:coreProperties>
</file>