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9" r:id="rId4"/>
    <p:sldId id="263" r:id="rId5"/>
    <p:sldId id="268" r:id="rId6"/>
    <p:sldId id="258" r:id="rId7"/>
    <p:sldId id="260" r:id="rId8"/>
    <p:sldId id="261" r:id="rId9"/>
    <p:sldId id="262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7ED9E8E-45D2-44E7-9CB9-AC657C66CB5F}" type="datetimeFigureOut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069C315-D4E3-4A19-8F8A-5923E9D7196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hqhOe85_vA8" TargetMode="External"/><Relationship Id="rId2" Type="http://schemas.openxmlformats.org/officeDocument/2006/relationships/hyperlink" Target="https://youtu.be/vkg2_pVfjM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ToaHfP2N6I4" TargetMode="External"/><Relationship Id="rId5" Type="http://schemas.openxmlformats.org/officeDocument/2006/relationships/hyperlink" Target="https://youtu.be/Ld4bLc10m2Q" TargetMode="External"/><Relationship Id="rId4" Type="http://schemas.openxmlformats.org/officeDocument/2006/relationships/hyperlink" Target="https://youtu.be/dWYDINHVxp8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101 Presentation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ASBC Social Justice Ministry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898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Accomplishments &amp; </a:t>
            </a:r>
            <a:br>
              <a:rPr lang="en-US" dirty="0" smtClean="0"/>
            </a:br>
            <a:r>
              <a:rPr lang="en-US" dirty="0" smtClean="0"/>
              <a:t>Upcoming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2019</a:t>
            </a:r>
          </a:p>
          <a:p>
            <a:pPr lvl="1"/>
            <a:r>
              <a:rPr lang="en-US" dirty="0" smtClean="0"/>
              <a:t>December -Woke but Broke Student Loan Debt Reduction Panel</a:t>
            </a:r>
          </a:p>
          <a:p>
            <a:pPr lvl="1"/>
            <a:r>
              <a:rPr lang="en-US" dirty="0" smtClean="0"/>
              <a:t>June- Impact 2020 Census Seminar Impact Saturday</a:t>
            </a:r>
          </a:p>
          <a:p>
            <a:pPr lvl="1"/>
            <a:r>
              <a:rPr lang="en-US" dirty="0"/>
              <a:t>May- Racial Wealth Gap Simulation</a:t>
            </a:r>
          </a:p>
          <a:p>
            <a:pPr lvl="1"/>
            <a:r>
              <a:rPr lang="en-US" dirty="0" smtClean="0"/>
              <a:t>March- Freedom </a:t>
            </a:r>
            <a:r>
              <a:rPr lang="en-US" dirty="0" err="1" smtClean="0"/>
              <a:t>Ceder</a:t>
            </a:r>
            <a:r>
              <a:rPr lang="en-US" dirty="0"/>
              <a:t> </a:t>
            </a:r>
            <a:r>
              <a:rPr lang="en-US" dirty="0" smtClean="0"/>
              <a:t>with </a:t>
            </a:r>
            <a:r>
              <a:rPr lang="en-US" dirty="0" err="1" smtClean="0"/>
              <a:t>Agudas</a:t>
            </a:r>
            <a:r>
              <a:rPr lang="en-US" dirty="0" smtClean="0"/>
              <a:t> </a:t>
            </a:r>
            <a:r>
              <a:rPr lang="en-US" dirty="0" err="1" smtClean="0"/>
              <a:t>Achim</a:t>
            </a:r>
            <a:r>
              <a:rPr lang="en-US" dirty="0" smtClean="0"/>
              <a:t> Jewish Congregation</a:t>
            </a:r>
          </a:p>
          <a:p>
            <a:pPr marL="411480" lvl="1" indent="0">
              <a:buNone/>
            </a:pPr>
            <a:endParaRPr lang="en-US" dirty="0"/>
          </a:p>
          <a:p>
            <a:r>
              <a:rPr lang="en-US" dirty="0" smtClean="0"/>
              <a:t>2020</a:t>
            </a:r>
          </a:p>
          <a:p>
            <a:pPr lvl="1"/>
            <a:r>
              <a:rPr lang="en-US" dirty="0"/>
              <a:t>January-  </a:t>
            </a:r>
            <a:r>
              <a:rPr lang="en-US" dirty="0" smtClean="0"/>
              <a:t>Collaboration </a:t>
            </a:r>
            <a:r>
              <a:rPr lang="en-US" dirty="0"/>
              <a:t>with </a:t>
            </a:r>
            <a:r>
              <a:rPr lang="en-US" dirty="0" err="1"/>
              <a:t>Agudas</a:t>
            </a:r>
            <a:r>
              <a:rPr lang="en-US" dirty="0"/>
              <a:t> </a:t>
            </a:r>
            <a:r>
              <a:rPr lang="en-US" dirty="0" err="1"/>
              <a:t>Achim</a:t>
            </a:r>
            <a:r>
              <a:rPr lang="en-US" dirty="0"/>
              <a:t> Jewish </a:t>
            </a:r>
            <a:r>
              <a:rPr lang="en-US" dirty="0" smtClean="0"/>
              <a:t>Congregation: MLK </a:t>
            </a:r>
            <a:r>
              <a:rPr lang="en-US" dirty="0"/>
              <a:t>Day Meal Packing Event: 20,000 </a:t>
            </a:r>
            <a:r>
              <a:rPr lang="en-US" dirty="0" smtClean="0"/>
              <a:t>meals prepared </a:t>
            </a:r>
            <a:r>
              <a:rPr lang="en-US" dirty="0"/>
              <a:t>for the needy</a:t>
            </a:r>
          </a:p>
          <a:p>
            <a:pPr lvl="1"/>
            <a:r>
              <a:rPr lang="en-US" dirty="0" smtClean="0"/>
              <a:t>February - Racial </a:t>
            </a:r>
            <a:r>
              <a:rPr lang="en-US" dirty="0"/>
              <a:t>Wealth Gap Simulation </a:t>
            </a:r>
            <a:r>
              <a:rPr lang="en-US" dirty="0" smtClean="0"/>
              <a:t>with </a:t>
            </a:r>
            <a:r>
              <a:rPr lang="en-US" dirty="0"/>
              <a:t>Higher Ground </a:t>
            </a:r>
            <a:r>
              <a:rPr lang="en-US" dirty="0" smtClean="0"/>
              <a:t>Youth</a:t>
            </a:r>
            <a:endParaRPr lang="en-US" dirty="0"/>
          </a:p>
          <a:p>
            <a:pPr lvl="1"/>
            <a:r>
              <a:rPr lang="en-US" dirty="0" smtClean="0"/>
              <a:t>June - </a:t>
            </a:r>
            <a:r>
              <a:rPr lang="en-US" dirty="0"/>
              <a:t>Redeemed and Restored: Pardons, Expungements, and Civil Rights </a:t>
            </a:r>
            <a:r>
              <a:rPr lang="en-US" dirty="0" smtClean="0"/>
              <a:t>Restoration Clinic</a:t>
            </a:r>
            <a:endParaRPr lang="en-US" dirty="0"/>
          </a:p>
          <a:p>
            <a:pPr lvl="1"/>
            <a:r>
              <a:rPr lang="en-US" dirty="0" smtClean="0"/>
              <a:t>September - Reparations </a:t>
            </a:r>
            <a:r>
              <a:rPr lang="en-US" dirty="0"/>
              <a:t>Panel </a:t>
            </a:r>
            <a:r>
              <a:rPr lang="en-US" dirty="0" smtClean="0"/>
              <a:t>Webinar</a:t>
            </a:r>
            <a:endParaRPr lang="en-US" dirty="0"/>
          </a:p>
          <a:p>
            <a:pPr lvl="1"/>
            <a:r>
              <a:rPr lang="en-US" dirty="0" smtClean="0"/>
              <a:t>October - Candidate </a:t>
            </a:r>
            <a:r>
              <a:rPr lang="en-US" dirty="0"/>
              <a:t>Issues </a:t>
            </a:r>
            <a:r>
              <a:rPr lang="en-US" dirty="0" smtClean="0"/>
              <a:t>Forum</a:t>
            </a:r>
          </a:p>
        </p:txBody>
      </p:sp>
    </p:spTree>
    <p:extLst>
      <p:ext uri="{BB962C8B-B14F-4D97-AF65-F5344CB8AC3E}">
        <p14:creationId xmlns:p14="http://schemas.microsoft.com/office/powerpoint/2010/main" val="1672225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Who We Are?</a:t>
            </a:r>
          </a:p>
          <a:p>
            <a:pPr lvl="1"/>
            <a:r>
              <a:rPr lang="en-US" dirty="0"/>
              <a:t>Our Mission</a:t>
            </a:r>
          </a:p>
          <a:p>
            <a:pPr lvl="1"/>
            <a:r>
              <a:rPr lang="en-US" dirty="0" smtClean="0"/>
              <a:t>Our Theology</a:t>
            </a:r>
          </a:p>
          <a:p>
            <a:pPr lvl="1"/>
            <a:r>
              <a:rPr lang="en-US" dirty="0" smtClean="0"/>
              <a:t>Our Scriptural </a:t>
            </a:r>
            <a:r>
              <a:rPr lang="en-US" dirty="0"/>
              <a:t>Foundation</a:t>
            </a:r>
          </a:p>
          <a:p>
            <a:pPr lvl="1"/>
            <a:r>
              <a:rPr lang="en-US" dirty="0" smtClean="0"/>
              <a:t>Our Background</a:t>
            </a:r>
          </a:p>
          <a:p>
            <a:pPr lvl="1"/>
            <a:r>
              <a:rPr lang="en-US" dirty="0" smtClean="0"/>
              <a:t>Our Vision</a:t>
            </a:r>
          </a:p>
          <a:p>
            <a:pPr lvl="1"/>
            <a:r>
              <a:rPr lang="en-US" dirty="0" smtClean="0"/>
              <a:t>Our </a:t>
            </a:r>
            <a:r>
              <a:rPr lang="en-US" dirty="0" smtClean="0"/>
              <a:t>Values</a:t>
            </a:r>
            <a:endParaRPr lang="en-US" dirty="0" smtClean="0"/>
          </a:p>
          <a:p>
            <a:r>
              <a:rPr lang="en-US" dirty="0" smtClean="0"/>
              <a:t>What We do?</a:t>
            </a:r>
          </a:p>
          <a:p>
            <a:pPr lvl="1">
              <a:buClr>
                <a:srgbClr val="CF543F"/>
              </a:buClr>
            </a:pPr>
            <a:r>
              <a:rPr lang="en-US" sz="2100" dirty="0">
                <a:solidFill>
                  <a:srgbClr val="564B3C"/>
                </a:solidFill>
              </a:rPr>
              <a:t>Our Focus</a:t>
            </a:r>
          </a:p>
          <a:p>
            <a:pPr lvl="1">
              <a:buClr>
                <a:srgbClr val="CF543F"/>
              </a:buClr>
            </a:pPr>
            <a:r>
              <a:rPr lang="en-US" dirty="0" smtClean="0">
                <a:solidFill>
                  <a:srgbClr val="564B3C"/>
                </a:solidFill>
              </a:rPr>
              <a:t>The 5 Pillars</a:t>
            </a:r>
          </a:p>
          <a:p>
            <a:pPr lvl="1">
              <a:buClr>
                <a:srgbClr val="CF543F"/>
              </a:buClr>
            </a:pPr>
            <a:r>
              <a:rPr lang="en-US" dirty="0" smtClean="0">
                <a:solidFill>
                  <a:srgbClr val="564B3C"/>
                </a:solidFill>
              </a:rPr>
              <a:t>Our Strategy and Tactics</a:t>
            </a:r>
          </a:p>
          <a:p>
            <a:pPr lvl="2">
              <a:buClr>
                <a:srgbClr val="CF543F"/>
              </a:buClr>
            </a:pPr>
            <a:r>
              <a:rPr lang="en-US" dirty="0" smtClean="0">
                <a:solidFill>
                  <a:srgbClr val="564B3C"/>
                </a:solidFill>
              </a:rPr>
              <a:t>Subcommittees</a:t>
            </a:r>
            <a:endParaRPr lang="en-US" dirty="0">
              <a:solidFill>
                <a:srgbClr val="564B3C"/>
              </a:solidFill>
            </a:endParaRPr>
          </a:p>
          <a:p>
            <a:r>
              <a:rPr lang="en-US" dirty="0"/>
              <a:t>Accomplishments &amp; </a:t>
            </a:r>
            <a:r>
              <a:rPr lang="en-US" dirty="0" smtClean="0"/>
              <a:t>Upcoming </a:t>
            </a:r>
            <a:r>
              <a:rPr lang="en-US" dirty="0"/>
              <a:t>events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i="1" u="sng" dirty="0">
                <a:latin typeface="Calibri"/>
                <a:ea typeface="Calibri"/>
                <a:cs typeface="Times New Roman"/>
              </a:rPr>
              <a:t>Our Mission </a:t>
            </a:r>
            <a:endParaRPr lang="en-US" sz="2000" u="sng" dirty="0">
              <a:latin typeface="Calibri"/>
              <a:ea typeface="Calibri"/>
              <a:cs typeface="Times New Roman"/>
            </a:endParaRPr>
          </a:p>
          <a:p>
            <a:pPr marL="68580" lvl="1" indent="0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1800" dirty="0" smtClean="0">
                <a:solidFill>
                  <a:schemeClr val="tx1"/>
                </a:solidFill>
                <a:ea typeface="Calibri"/>
                <a:cs typeface="Times New Roman"/>
              </a:rPr>
              <a:t>The Social Justice Ministry of Alfred Street Baptist Church works to address the root causes of modern day injustice. We serve as a clearinghouse to raise awareness, share information, and convene social justice events to spark action. We serve as a catalyst to increase commitment to advance justice within Alfred Street Baptist Church, the greater Washington D.C. area, the United States of America, and the world.</a:t>
            </a:r>
            <a:endParaRPr lang="en-US" sz="14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7732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i="1" u="sng" cap="all" dirty="0"/>
              <a:t>Our Theology</a:t>
            </a:r>
            <a:endParaRPr lang="en-US" b="1" u="sng" cap="all" dirty="0"/>
          </a:p>
          <a:p>
            <a:pPr lvl="1"/>
            <a:r>
              <a:rPr lang="en-US" dirty="0"/>
              <a:t>All humans are created in the image of God.</a:t>
            </a:r>
          </a:p>
          <a:p>
            <a:pPr lvl="1"/>
            <a:r>
              <a:rPr lang="en-US" dirty="0"/>
              <a:t>Social </a:t>
            </a:r>
            <a:r>
              <a:rPr lang="en-US" dirty="0" smtClean="0"/>
              <a:t>and </a:t>
            </a:r>
            <a:r>
              <a:rPr lang="en-US" dirty="0"/>
              <a:t>racial injustice is systemic sin that disrupts the relationship between God and his people because it devalues the divinity of all humanity.</a:t>
            </a:r>
          </a:p>
          <a:p>
            <a:pPr lvl="1"/>
            <a:r>
              <a:rPr lang="en-US" dirty="0"/>
              <a:t>It is theologically untrue that sin gets better over time. Rather, the Bible teaches that sin and its effects grow worse over time.</a:t>
            </a:r>
          </a:p>
          <a:p>
            <a:pPr lvl="1"/>
            <a:r>
              <a:rPr lang="en-US" dirty="0"/>
              <a:t>Jesus Christ is the remedy for all sin. Relationship with Jesus Christ restores a right relationship between people and God.</a:t>
            </a:r>
          </a:p>
          <a:p>
            <a:pPr lvl="1"/>
            <a:r>
              <a:rPr lang="en-US" dirty="0"/>
              <a:t>Restored relationship between people and God is partly </a:t>
            </a:r>
            <a:r>
              <a:rPr lang="en-US" dirty="0" smtClean="0"/>
              <a:t>evident </a:t>
            </a:r>
            <a:r>
              <a:rPr lang="en-US" dirty="0"/>
              <a:t>by just relationships throughout communities.</a:t>
            </a:r>
          </a:p>
          <a:p>
            <a:pPr lvl="1"/>
            <a:r>
              <a:rPr lang="en-US" dirty="0"/>
              <a:t>Racial and social justice action is an essential function of Christian evangelism, discipleship and worship.</a:t>
            </a:r>
          </a:p>
        </p:txBody>
      </p:sp>
    </p:spTree>
    <p:extLst>
      <p:ext uri="{BB962C8B-B14F-4D97-AF65-F5344CB8AC3E}">
        <p14:creationId xmlns:p14="http://schemas.microsoft.com/office/powerpoint/2010/main" val="3170715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Our Scriptural Foundation </a:t>
            </a:r>
          </a:p>
          <a:p>
            <a:pPr lvl="1"/>
            <a:r>
              <a:rPr lang="en-US" dirty="0"/>
              <a:t>Genesis 1:26-27 – </a:t>
            </a:r>
            <a:r>
              <a:rPr lang="en-US" b="1" dirty="0"/>
              <a:t>The image of God in all humanity</a:t>
            </a:r>
          </a:p>
          <a:p>
            <a:pPr lvl="1"/>
            <a:r>
              <a:rPr lang="en-US" dirty="0"/>
              <a:t>Mark 12:30-31 – </a:t>
            </a:r>
            <a:r>
              <a:rPr lang="en-US" b="1" dirty="0"/>
              <a:t>The commandment and ethic of love</a:t>
            </a:r>
          </a:p>
          <a:p>
            <a:pPr lvl="1"/>
            <a:r>
              <a:rPr lang="en-US" dirty="0"/>
              <a:t>Isaiah 61 – </a:t>
            </a:r>
            <a:r>
              <a:rPr lang="en-US" b="1" dirty="0"/>
              <a:t>The heart for God for justice</a:t>
            </a:r>
          </a:p>
          <a:p>
            <a:pPr lvl="1"/>
            <a:r>
              <a:rPr lang="en-US" dirty="0"/>
              <a:t>1 Chronicles 7:12-16 – </a:t>
            </a:r>
            <a:r>
              <a:rPr lang="en-US" b="1" dirty="0"/>
              <a:t>The power of prayer</a:t>
            </a:r>
          </a:p>
          <a:p>
            <a:pPr lvl="1"/>
            <a:r>
              <a:rPr lang="en-US" dirty="0"/>
              <a:t>2 Corinthians 10:1-6 – </a:t>
            </a:r>
            <a:r>
              <a:rPr lang="en-US" b="1" dirty="0"/>
              <a:t>The weapons of spiritual warfare</a:t>
            </a:r>
          </a:p>
          <a:p>
            <a:pPr lvl="1"/>
            <a:r>
              <a:rPr lang="en-US" dirty="0"/>
              <a:t>Nehemiah 4; Jeremiah 1:9-10 – </a:t>
            </a:r>
            <a:r>
              <a:rPr lang="en-US" b="1" dirty="0"/>
              <a:t>The call and work of rebuilding community</a:t>
            </a:r>
          </a:p>
          <a:p>
            <a:pPr lvl="1"/>
            <a:r>
              <a:rPr lang="en-US" dirty="0"/>
              <a:t>Matthew 25:31-40 – </a:t>
            </a:r>
            <a:r>
              <a:rPr lang="en-US" b="1" dirty="0"/>
              <a:t>The Good Samaritan to the least of these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104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we 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76800"/>
          </a:xfrm>
        </p:spPr>
        <p:txBody>
          <a:bodyPr>
            <a:noAutofit/>
          </a:bodyPr>
          <a:lstStyle/>
          <a:p>
            <a:r>
              <a:rPr lang="en-US" sz="1400" b="1" u="sng" dirty="0" smtClean="0"/>
              <a:t>Background</a:t>
            </a:r>
          </a:p>
          <a:p>
            <a:pPr lvl="1"/>
            <a:r>
              <a:rPr lang="en-US" sz="1200" dirty="0" smtClean="0"/>
              <a:t>Social Justice Ministry founded in 2012</a:t>
            </a:r>
          </a:p>
          <a:p>
            <a:pPr lvl="1"/>
            <a:r>
              <a:rPr lang="en-US" sz="1200" dirty="0" smtClean="0"/>
              <a:t>400 members  totaling on Ministry </a:t>
            </a:r>
            <a:r>
              <a:rPr lang="en-US" sz="1200" dirty="0" err="1" smtClean="0"/>
              <a:t>listserve</a:t>
            </a:r>
            <a:endParaRPr lang="en-US" sz="1200" dirty="0" smtClean="0"/>
          </a:p>
          <a:p>
            <a:pPr lvl="1"/>
            <a:r>
              <a:rPr lang="en-US" sz="1200" dirty="0" smtClean="0"/>
              <a:t>100 members directly active </a:t>
            </a:r>
            <a:endParaRPr lang="en-US" sz="1200" dirty="0"/>
          </a:p>
          <a:p>
            <a:endParaRPr lang="en-US" sz="1400" b="1" dirty="0" smtClean="0"/>
          </a:p>
          <a:p>
            <a:r>
              <a:rPr lang="en-US" sz="1400" b="1" u="sng" dirty="0" smtClean="0"/>
              <a:t>Pastoral Founding</a:t>
            </a:r>
          </a:p>
          <a:p>
            <a:pPr lvl="1"/>
            <a:r>
              <a:rPr lang="en-US" sz="1200" b="1" dirty="0" smtClean="0"/>
              <a:t>Founded by Pastor Wesley’s pulpit directive, following his sermon on the Trayvon Martin killing</a:t>
            </a:r>
          </a:p>
          <a:p>
            <a:pPr lvl="1"/>
            <a:r>
              <a:rPr lang="en-US" sz="1200" dirty="0" smtClean="0"/>
              <a:t>On</a:t>
            </a:r>
            <a:r>
              <a:rPr lang="en-US" sz="1200" dirty="0"/>
              <a:t> Sunday March 25, 2012, Reverend Dr. Howard- John Wesley took to the pulpit to respond to the murder of Trayvon Martin. Entitled, </a:t>
            </a:r>
            <a:r>
              <a:rPr lang="en-US" sz="1200" b="1" dirty="0">
                <a:solidFill>
                  <a:srgbClr val="FF0000"/>
                </a:solidFill>
                <a:hlinkClick r:id="rId2"/>
              </a:rPr>
              <a:t>'A </a:t>
            </a:r>
            <a:r>
              <a:rPr lang="en-US" sz="1200" b="1" dirty="0" err="1">
                <a:solidFill>
                  <a:srgbClr val="FF0000"/>
                </a:solidFill>
                <a:hlinkClick r:id="rId2"/>
              </a:rPr>
              <a:t>Rizpah</a:t>
            </a:r>
            <a:r>
              <a:rPr lang="en-US" sz="1200" b="1" dirty="0">
                <a:solidFill>
                  <a:srgbClr val="FF0000"/>
                </a:solidFill>
                <a:hlinkClick r:id="rId2"/>
              </a:rPr>
              <a:t> Response'</a:t>
            </a:r>
            <a:r>
              <a:rPr lang="en-US" sz="1200" dirty="0"/>
              <a:t> we were reminded of the importance of connecting our </a:t>
            </a:r>
            <a:r>
              <a:rPr lang="en-US" sz="1200" dirty="0" smtClean="0"/>
              <a:t> faith to justice. </a:t>
            </a:r>
            <a:endParaRPr lang="en-US" sz="1200" dirty="0"/>
          </a:p>
          <a:p>
            <a:pPr lvl="1"/>
            <a:r>
              <a:rPr lang="en-US" sz="1200" dirty="0" smtClean="0"/>
              <a:t>Adam </a:t>
            </a:r>
            <a:r>
              <a:rPr lang="en-US" sz="1200" dirty="0"/>
              <a:t>Taylor, Min. William Spencer and Min. Yvonne Hawkins were </a:t>
            </a:r>
            <a:r>
              <a:rPr lang="en-US" sz="1200" dirty="0" smtClean="0"/>
              <a:t>instrumental in creating </a:t>
            </a:r>
            <a:r>
              <a:rPr lang="en-US" sz="1200" dirty="0"/>
              <a:t>the initial framework for the ministry.</a:t>
            </a:r>
          </a:p>
          <a:p>
            <a:pPr marL="114300" indent="0">
              <a:buNone/>
            </a:pPr>
            <a:endParaRPr lang="en-US" sz="1400" dirty="0" smtClean="0"/>
          </a:p>
          <a:p>
            <a:r>
              <a:rPr lang="en-US" sz="1400" b="1" u="sng" dirty="0" smtClean="0"/>
              <a:t>Key </a:t>
            </a:r>
            <a:r>
              <a:rPr lang="en-US" sz="1400" b="1" u="sng" dirty="0"/>
              <a:t>Dates for the </a:t>
            </a:r>
            <a:r>
              <a:rPr lang="en-US" sz="1400" b="1" u="sng" dirty="0" smtClean="0"/>
              <a:t>Ministry</a:t>
            </a:r>
            <a:endParaRPr lang="en-US" sz="1200" b="1" u="sng" dirty="0"/>
          </a:p>
          <a:p>
            <a:pPr lvl="1"/>
            <a:r>
              <a:rPr lang="en-US" sz="1200" dirty="0"/>
              <a:t>March 25, 2012: Sermon entitled, </a:t>
            </a:r>
            <a:r>
              <a:rPr lang="en-US" sz="1200" b="1" dirty="0"/>
              <a:t>'A </a:t>
            </a:r>
            <a:r>
              <a:rPr lang="en-US" sz="1200" b="1" dirty="0" err="1"/>
              <a:t>Rizpah</a:t>
            </a:r>
            <a:r>
              <a:rPr lang="en-US" sz="1200" b="1" dirty="0"/>
              <a:t> Response'</a:t>
            </a:r>
            <a:r>
              <a:rPr lang="en-US" sz="1200" dirty="0"/>
              <a:t> </a:t>
            </a:r>
            <a:r>
              <a:rPr lang="en-US" sz="1200" b="1" dirty="0">
                <a:hlinkClick r:id="rId2"/>
              </a:rPr>
              <a:t>https://youtu.be/vkg2_pVfjMU</a:t>
            </a:r>
            <a:endParaRPr lang="en-US" sz="1200" dirty="0"/>
          </a:p>
          <a:p>
            <a:pPr lvl="1"/>
            <a:r>
              <a:rPr lang="en-US" sz="1200" dirty="0"/>
              <a:t>July 14, 2013: Sermon entitled, </a:t>
            </a:r>
            <a:r>
              <a:rPr lang="en-US" sz="1200" b="1" dirty="0"/>
              <a:t>'When the Verdict Hurts'</a:t>
            </a:r>
            <a:r>
              <a:rPr lang="en-US" sz="1200" dirty="0"/>
              <a:t> </a:t>
            </a:r>
            <a:r>
              <a:rPr lang="en-US" sz="1200" b="1" dirty="0">
                <a:hlinkClick r:id="rId3"/>
              </a:rPr>
              <a:t>https://youtu.be/hqhOe85_vA8</a:t>
            </a:r>
            <a:endParaRPr lang="en-US" sz="1200" dirty="0"/>
          </a:p>
          <a:p>
            <a:pPr lvl="1"/>
            <a:r>
              <a:rPr lang="en-US" sz="1200" dirty="0"/>
              <a:t>October 12, 2014: </a:t>
            </a:r>
            <a:r>
              <a:rPr lang="en-US" sz="1200" b="1" dirty="0"/>
              <a:t>Lessons from Ferguson </a:t>
            </a:r>
            <a:r>
              <a:rPr lang="en-US" sz="1200" b="1" dirty="0" err="1"/>
              <a:t>Townhall</a:t>
            </a:r>
            <a:r>
              <a:rPr lang="en-US" sz="1200" b="1" dirty="0"/>
              <a:t> at Alfred Street</a:t>
            </a:r>
            <a:r>
              <a:rPr lang="en-US" sz="1200" dirty="0"/>
              <a:t> </a:t>
            </a:r>
            <a:r>
              <a:rPr lang="en-US" sz="1200" b="1" dirty="0">
                <a:hlinkClick r:id="rId4"/>
              </a:rPr>
              <a:t>https://youtu.be/dWYDINHVxp8</a:t>
            </a:r>
            <a:endParaRPr lang="en-US" sz="1200" dirty="0"/>
          </a:p>
          <a:p>
            <a:pPr lvl="1"/>
            <a:r>
              <a:rPr lang="en-US" sz="1200" dirty="0"/>
              <a:t>November 24, 2014: </a:t>
            </a:r>
            <a:r>
              <a:rPr lang="en-US" sz="1200" b="1" dirty="0"/>
              <a:t>No indictment in the Mike Brown case</a:t>
            </a:r>
          </a:p>
          <a:p>
            <a:pPr lvl="1"/>
            <a:r>
              <a:rPr lang="en-US" sz="1200" dirty="0"/>
              <a:t>December 4, 2014: </a:t>
            </a:r>
            <a:r>
              <a:rPr lang="en-US" sz="1200" b="1" dirty="0"/>
              <a:t>Ferguson Prayer Vigil at Alfred </a:t>
            </a:r>
            <a:r>
              <a:rPr lang="en-US" sz="1200" dirty="0" smtClean="0"/>
              <a:t>Street</a:t>
            </a:r>
            <a:r>
              <a:rPr lang="en-US" sz="1200" dirty="0"/>
              <a:t> </a:t>
            </a:r>
            <a:r>
              <a:rPr lang="en-US" sz="1200" b="1" dirty="0">
                <a:hlinkClick r:id="rId5"/>
              </a:rPr>
              <a:t>https://youtu.be/Ld4bLc10m2Q</a:t>
            </a:r>
            <a:r>
              <a:rPr lang="en-US" sz="1200" b="1" dirty="0"/>
              <a:t> </a:t>
            </a:r>
            <a:r>
              <a:rPr lang="en-US" sz="1200" dirty="0"/>
              <a:t>and</a:t>
            </a:r>
            <a:r>
              <a:rPr lang="en-US" sz="1200" b="1" dirty="0"/>
              <a:t> </a:t>
            </a:r>
            <a:r>
              <a:rPr lang="en-US" sz="1200" b="1" dirty="0">
                <a:hlinkClick r:id="rId6"/>
              </a:rPr>
              <a:t>https://</a:t>
            </a:r>
            <a:r>
              <a:rPr lang="en-US" sz="1200" b="1" dirty="0" smtClean="0">
                <a:hlinkClick r:id="rId6"/>
              </a:rPr>
              <a:t>youtu.be/ToaHfP2N6I4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50990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we 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indent="-342900">
              <a:spcBef>
                <a:spcPts val="0"/>
              </a:spcBef>
            </a:pPr>
            <a:r>
              <a:rPr lang="en-US" sz="1500" b="1" i="1" u="sng" dirty="0">
                <a:latin typeface="Calibri"/>
                <a:cs typeface="Times New Roman"/>
              </a:rPr>
              <a:t>Our Vision 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</a:pPr>
            <a:r>
              <a:rPr lang="en-US" sz="15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All people are </a:t>
            </a:r>
            <a:r>
              <a:rPr lang="en-US" sz="15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respected and </a:t>
            </a:r>
            <a:r>
              <a:rPr lang="en-US" sz="15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treated </a:t>
            </a:r>
            <a:r>
              <a:rPr lang="en-US" sz="15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equally</a:t>
            </a:r>
          </a:p>
          <a:p>
            <a:pPr lvl="1" indent="-342900">
              <a:lnSpc>
                <a:spcPct val="107000"/>
              </a:lnSpc>
              <a:spcBef>
                <a:spcPts val="0"/>
              </a:spcBef>
            </a:pPr>
            <a:r>
              <a:rPr lang="en-US" sz="15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All people are valued </a:t>
            </a:r>
            <a:r>
              <a:rPr lang="en-US" sz="15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for how God made </a:t>
            </a:r>
            <a:r>
              <a:rPr lang="en-US" sz="15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them and their </a:t>
            </a:r>
            <a:r>
              <a:rPr lang="en-US" sz="15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culture </a:t>
            </a:r>
            <a:endParaRPr lang="en-US" sz="1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</a:pPr>
            <a:r>
              <a:rPr lang="en-US" sz="15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All people are empowered </a:t>
            </a:r>
            <a:r>
              <a:rPr lang="en-US" sz="15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to fulfill </a:t>
            </a:r>
            <a:r>
              <a:rPr lang="en-US" sz="15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God’s </a:t>
            </a:r>
            <a:r>
              <a:rPr lang="en-US" sz="15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Will for their </a:t>
            </a:r>
            <a:r>
              <a:rPr lang="en-US" sz="1500" dirty="0" smtClean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lives and achieve </a:t>
            </a:r>
            <a:r>
              <a:rPr lang="en-US" sz="1500" dirty="0">
                <a:solidFill>
                  <a:schemeClr val="tx1"/>
                </a:solidFill>
                <a:latin typeface="Calibri"/>
                <a:ea typeface="Calibri"/>
                <a:cs typeface="Times New Roman"/>
              </a:rPr>
              <a:t>their goals and purpose </a:t>
            </a:r>
            <a:endParaRPr lang="en-US" sz="1500" dirty="0" smtClean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1" indent="-342900">
              <a:lnSpc>
                <a:spcPct val="107000"/>
              </a:lnSpc>
              <a:spcBef>
                <a:spcPts val="0"/>
              </a:spcBef>
            </a:pPr>
            <a:endParaRPr lang="en-US" sz="15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-342900">
              <a:spcBef>
                <a:spcPts val="0"/>
              </a:spcBef>
            </a:pPr>
            <a:r>
              <a:rPr lang="en-US" sz="1500" b="1" i="1" u="sng" dirty="0" smtClean="0">
                <a:latin typeface="Calibri"/>
                <a:cs typeface="Times New Roman"/>
              </a:rPr>
              <a:t>Our </a:t>
            </a:r>
            <a:r>
              <a:rPr lang="en-US" sz="1500" b="1" i="1" u="sng" dirty="0">
                <a:latin typeface="Calibri"/>
                <a:cs typeface="Times New Roman"/>
              </a:rPr>
              <a:t>Values</a:t>
            </a:r>
          </a:p>
          <a:p>
            <a:pPr lvl="1" indent="-342900">
              <a:spcBef>
                <a:spcPts val="0"/>
              </a:spcBef>
            </a:pPr>
            <a:r>
              <a:rPr lang="en-US" sz="1500" dirty="0">
                <a:latin typeface="Calibri"/>
                <a:ea typeface="Calibri"/>
                <a:cs typeface="Times New Roman"/>
              </a:rPr>
              <a:t>We affirm the legacy of the black church as a conduit for the work of God, healing of black people and racial reconciliation. Therefore, our work is unashamedly Christian. </a:t>
            </a:r>
            <a:endParaRPr lang="en-US" sz="1500" dirty="0" smtClean="0">
              <a:latin typeface="Calibri"/>
              <a:ea typeface="Calibri"/>
              <a:cs typeface="Times New Roman"/>
            </a:endParaRPr>
          </a:p>
          <a:p>
            <a:pPr lvl="1" indent="-342900">
              <a:spcBef>
                <a:spcPts val="0"/>
              </a:spcBef>
            </a:pPr>
            <a:r>
              <a:rPr lang="en-US" sz="1500" dirty="0" smtClean="0">
                <a:latin typeface="Calibri"/>
                <a:ea typeface="Calibri"/>
                <a:cs typeface="Times New Roman"/>
              </a:rPr>
              <a:t>We </a:t>
            </a:r>
            <a:r>
              <a:rPr lang="en-US" sz="1500" dirty="0">
                <a:latin typeface="Calibri"/>
                <a:ea typeface="Calibri"/>
                <a:cs typeface="Times New Roman"/>
              </a:rPr>
              <a:t>affirm </a:t>
            </a:r>
            <a:r>
              <a:rPr lang="en-US" sz="1500" dirty="0" smtClean="0">
                <a:latin typeface="Calibri"/>
                <a:ea typeface="Calibri"/>
                <a:cs typeface="Times New Roman"/>
              </a:rPr>
              <a:t>Alfred </a:t>
            </a:r>
            <a:r>
              <a:rPr lang="en-US" sz="1500" dirty="0">
                <a:latin typeface="Calibri"/>
                <a:ea typeface="Calibri"/>
                <a:cs typeface="Times New Roman"/>
              </a:rPr>
              <a:t>Street Baptist </a:t>
            </a:r>
            <a:r>
              <a:rPr lang="en-US" sz="1500" dirty="0" smtClean="0">
                <a:latin typeface="Calibri"/>
                <a:ea typeface="Calibri"/>
                <a:cs typeface="Times New Roman"/>
              </a:rPr>
              <a:t>Church’s core values: </a:t>
            </a:r>
          </a:p>
          <a:p>
            <a:pPr lvl="2" indent="-342900">
              <a:spcBef>
                <a:spcPts val="0"/>
              </a:spcBef>
            </a:pPr>
            <a:r>
              <a:rPr lang="en-US" sz="1500" dirty="0" smtClean="0">
                <a:latin typeface="Calibri"/>
                <a:ea typeface="Calibri"/>
                <a:cs typeface="Times New Roman"/>
              </a:rPr>
              <a:t>Excellence</a:t>
            </a:r>
          </a:p>
          <a:p>
            <a:pPr lvl="2" indent="-342900">
              <a:spcBef>
                <a:spcPts val="0"/>
              </a:spcBef>
            </a:pPr>
            <a:r>
              <a:rPr lang="en-US" sz="1500" dirty="0" smtClean="0">
                <a:latin typeface="Calibri"/>
                <a:ea typeface="Calibri"/>
                <a:cs typeface="Times New Roman"/>
              </a:rPr>
              <a:t>Stewardship</a:t>
            </a:r>
          </a:p>
          <a:p>
            <a:pPr lvl="2" indent="-342900">
              <a:spcBef>
                <a:spcPts val="0"/>
              </a:spcBef>
            </a:pPr>
            <a:r>
              <a:rPr lang="en-US" sz="1500" dirty="0" smtClean="0">
                <a:latin typeface="Calibri"/>
                <a:ea typeface="Calibri"/>
                <a:cs typeface="Times New Roman"/>
              </a:rPr>
              <a:t>Relationship</a:t>
            </a:r>
          </a:p>
          <a:p>
            <a:pPr lvl="2" indent="-342900">
              <a:spcBef>
                <a:spcPts val="0"/>
              </a:spcBef>
            </a:pPr>
            <a:r>
              <a:rPr lang="en-US" sz="1500" dirty="0">
                <a:latin typeface="Calibri"/>
                <a:ea typeface="Calibri"/>
                <a:cs typeface="Times New Roman"/>
              </a:rPr>
              <a:t>E</a:t>
            </a:r>
            <a:r>
              <a:rPr lang="en-US" sz="1500" dirty="0" smtClean="0">
                <a:latin typeface="Calibri"/>
                <a:ea typeface="Calibri"/>
                <a:cs typeface="Times New Roman"/>
              </a:rPr>
              <a:t>vangelism</a:t>
            </a:r>
            <a:r>
              <a:rPr lang="en-US" sz="1500" dirty="0">
                <a:latin typeface="Calibri"/>
                <a:ea typeface="Calibri"/>
                <a:cs typeface="Times New Roman"/>
              </a:rPr>
              <a:t>. </a:t>
            </a:r>
            <a:endParaRPr lang="en-US" sz="1500" dirty="0" smtClean="0">
              <a:latin typeface="Calibri"/>
              <a:ea typeface="Calibri"/>
              <a:cs typeface="Times New Roman"/>
            </a:endParaRPr>
          </a:p>
          <a:p>
            <a:pPr lvl="1" indent="-342900">
              <a:spcBef>
                <a:spcPts val="0"/>
              </a:spcBef>
            </a:pPr>
            <a:r>
              <a:rPr lang="en-US" sz="1500" dirty="0" smtClean="0">
                <a:latin typeface="Calibri"/>
                <a:ea typeface="Calibri"/>
                <a:cs typeface="Times New Roman"/>
              </a:rPr>
              <a:t>We affirm Social J</a:t>
            </a:r>
            <a:r>
              <a:rPr lang="en-US" sz="1500" dirty="0">
                <a:latin typeface="Calibri"/>
                <a:ea typeface="Calibri"/>
                <a:cs typeface="Times New Roman"/>
              </a:rPr>
              <a:t>ustice Ministry core </a:t>
            </a:r>
            <a:r>
              <a:rPr lang="en-US" sz="1500" dirty="0" smtClean="0">
                <a:latin typeface="Calibri"/>
                <a:ea typeface="Calibri"/>
                <a:cs typeface="Times New Roman"/>
              </a:rPr>
              <a:t>values:</a:t>
            </a:r>
            <a:endParaRPr lang="en-US" sz="1500" dirty="0">
              <a:latin typeface="Calibri"/>
              <a:ea typeface="Calibri"/>
              <a:cs typeface="Times New Roman"/>
            </a:endParaRPr>
          </a:p>
          <a:p>
            <a:pPr lvl="2" indent="-342900">
              <a:lnSpc>
                <a:spcPct val="107000"/>
              </a:lnSpc>
              <a:spcBef>
                <a:spcPts val="0"/>
              </a:spcBef>
            </a:pPr>
            <a:r>
              <a:rPr lang="en-US" sz="1500" dirty="0">
                <a:latin typeface="Calibri"/>
                <a:ea typeface="Calibri"/>
                <a:cs typeface="Times New Roman"/>
              </a:rPr>
              <a:t>Biblical authority (Deuteronomy 6:1-3)</a:t>
            </a:r>
          </a:p>
          <a:p>
            <a:pPr lvl="2" indent="-342900">
              <a:lnSpc>
                <a:spcPct val="107000"/>
              </a:lnSpc>
              <a:spcBef>
                <a:spcPts val="0"/>
              </a:spcBef>
            </a:pPr>
            <a:r>
              <a:rPr lang="en-US" sz="1500" dirty="0">
                <a:latin typeface="Calibri"/>
                <a:ea typeface="Calibri"/>
                <a:cs typeface="Times New Roman"/>
              </a:rPr>
              <a:t>Love (Mark 12:31-31)</a:t>
            </a:r>
          </a:p>
          <a:p>
            <a:pPr lvl="2" indent="-342900">
              <a:lnSpc>
                <a:spcPct val="107000"/>
              </a:lnSpc>
              <a:spcBef>
                <a:spcPts val="0"/>
              </a:spcBef>
            </a:pPr>
            <a:r>
              <a:rPr lang="en-US" sz="1500" dirty="0">
                <a:latin typeface="Calibri"/>
                <a:ea typeface="Calibri"/>
                <a:cs typeface="Times New Roman"/>
              </a:rPr>
              <a:t>Prayer (2 Chronicles 7:12-16)</a:t>
            </a:r>
          </a:p>
          <a:p>
            <a:pPr lvl="2" indent="-342900">
              <a:lnSpc>
                <a:spcPct val="107000"/>
              </a:lnSpc>
              <a:spcBef>
                <a:spcPts val="0"/>
              </a:spcBef>
            </a:pPr>
            <a:r>
              <a:rPr lang="en-US" sz="1500" dirty="0">
                <a:latin typeface="Calibri"/>
                <a:ea typeface="Calibri"/>
                <a:cs typeface="Times New Roman"/>
              </a:rPr>
              <a:t>Multigenerational bonds (Deuteronomy 6:6-9</a:t>
            </a:r>
            <a:r>
              <a:rPr lang="en-US" sz="1500" dirty="0" smtClean="0">
                <a:latin typeface="Calibri"/>
                <a:ea typeface="Calibri"/>
                <a:cs typeface="Times New Roman"/>
              </a:rPr>
              <a:t>)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42069660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85750" indent="-285750">
              <a:spcBef>
                <a:spcPts val="0"/>
              </a:spcBef>
              <a:buClr>
                <a:srgbClr val="93A299"/>
              </a:buClr>
            </a:pPr>
            <a:r>
              <a:rPr lang="en-US" sz="2500" b="1" i="1" u="sng" dirty="0">
                <a:solidFill>
                  <a:srgbClr val="564B3C"/>
                </a:solidFill>
                <a:latin typeface="Calibri"/>
                <a:cs typeface="Times New Roman"/>
              </a:rPr>
              <a:t>Our Focus</a:t>
            </a:r>
          </a:p>
          <a:p>
            <a:pPr marL="582930" lvl="1" indent="-285750">
              <a:lnSpc>
                <a:spcPct val="107000"/>
              </a:lnSpc>
              <a:spcBef>
                <a:spcPts val="0"/>
              </a:spcBef>
              <a:buClr>
                <a:srgbClr val="93A299"/>
              </a:buClr>
            </a:pPr>
            <a:r>
              <a:rPr lang="en-US" sz="2100" dirty="0">
                <a:latin typeface="Calibri"/>
                <a:ea typeface="Calibri"/>
                <a:cs typeface="Times New Roman"/>
              </a:rPr>
              <a:t>We target modern systems of social sin and work to replace them with systems that affirm the divinity of humanity. </a:t>
            </a:r>
          </a:p>
          <a:p>
            <a:pPr marL="582930" lvl="1" indent="-285750">
              <a:lnSpc>
                <a:spcPct val="107000"/>
              </a:lnSpc>
              <a:spcBef>
                <a:spcPts val="0"/>
              </a:spcBef>
              <a:buClr>
                <a:srgbClr val="93A299"/>
              </a:buClr>
            </a:pPr>
            <a:r>
              <a:rPr lang="en-US" sz="2100" dirty="0" smtClean="0">
                <a:latin typeface="Calibri"/>
                <a:ea typeface="Calibri"/>
                <a:cs typeface="Times New Roman"/>
              </a:rPr>
              <a:t>Specifically</a:t>
            </a:r>
            <a:r>
              <a:rPr lang="en-US" sz="2100" dirty="0">
                <a:latin typeface="Calibri"/>
                <a:ea typeface="Calibri"/>
                <a:cs typeface="Times New Roman"/>
              </a:rPr>
              <a:t>, we work to </a:t>
            </a:r>
            <a:r>
              <a:rPr lang="en-US" sz="2100" dirty="0" smtClean="0">
                <a:latin typeface="Calibri"/>
                <a:ea typeface="Calibri"/>
                <a:cs typeface="Times New Roman"/>
              </a:rPr>
              <a:t>bring about: </a:t>
            </a:r>
            <a:r>
              <a:rPr lang="en-US" sz="2100" dirty="0">
                <a:latin typeface="Calibri"/>
                <a:ea typeface="Calibri"/>
                <a:cs typeface="Times New Roman"/>
              </a:rPr>
              <a:t>criminal justice reform, economic justice, voting rights and empowerment, education reform and racial reconciliation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b="1" i="1" kern="0" cap="all" dirty="0" smtClean="0">
              <a:latin typeface="Calibri"/>
              <a:cs typeface="Times New Roman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</a:pPr>
            <a:r>
              <a:rPr lang="en-US" b="1" i="1" u="sng" dirty="0" smtClean="0">
                <a:solidFill>
                  <a:srgbClr val="564B3C"/>
                </a:solidFill>
                <a:latin typeface="Calibri"/>
                <a:cs typeface="Times New Roman"/>
              </a:rPr>
              <a:t>Our Strategy</a:t>
            </a:r>
            <a:endParaRPr lang="en-US" b="1" u="sng" kern="0" cap="all" dirty="0">
              <a:latin typeface="Calibri"/>
              <a:cs typeface="Times New Roman"/>
            </a:endParaRPr>
          </a:p>
          <a:p>
            <a:pPr marL="297180" lvl="1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Calibri"/>
                <a:cs typeface="Times New Roman"/>
              </a:rPr>
              <a:t>We work with ASBC leadership, ASBC strategic partners and elected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officials to:</a:t>
            </a:r>
          </a:p>
          <a:p>
            <a:pPr marL="6858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latin typeface="Calibri"/>
              <a:ea typeface="Calibri"/>
              <a:cs typeface="Times New Roman"/>
            </a:endParaRPr>
          </a:p>
          <a:p>
            <a:pPr marL="457200">
              <a:lnSpc>
                <a:spcPct val="107000"/>
              </a:lnSpc>
              <a:spcBef>
                <a:spcPts val="0"/>
              </a:spcBef>
            </a:pPr>
            <a:r>
              <a:rPr lang="en-US" b="1" dirty="0">
                <a:latin typeface="Calibri"/>
                <a:ea typeface="Calibri"/>
                <a:cs typeface="Times New Roman"/>
              </a:rPr>
              <a:t>Build and Fight </a:t>
            </a:r>
            <a:r>
              <a:rPr lang="en-US" dirty="0">
                <a:latin typeface="Calibri"/>
                <a:ea typeface="Calibri"/>
                <a:cs typeface="Times New Roman"/>
              </a:rPr>
              <a:t>(Nehemiah 4; Jeremiah 1:9-10) </a:t>
            </a:r>
            <a:endParaRPr lang="en-US" dirty="0" smtClean="0">
              <a:latin typeface="Calibri"/>
              <a:ea typeface="Calibri"/>
              <a:cs typeface="Times New Roman"/>
            </a:endParaRPr>
          </a:p>
          <a:p>
            <a:pPr marL="868680" lvl="1" indent="-342900">
              <a:lnSpc>
                <a:spcPct val="107000"/>
              </a:lnSpc>
              <a:spcBef>
                <a:spcPts val="0"/>
              </a:spcBef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Integrate </a:t>
            </a:r>
            <a:r>
              <a:rPr lang="en-US" dirty="0">
                <a:latin typeface="Calibri"/>
                <a:ea typeface="Calibri"/>
                <a:cs typeface="Times New Roman"/>
              </a:rPr>
              <a:t>biblical and theological education about the connections of racial justice action and Christian witness.</a:t>
            </a:r>
          </a:p>
          <a:p>
            <a:pPr marL="868680" lvl="1" indent="-342900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Calibri"/>
                <a:cs typeface="Times New Roman"/>
              </a:rPr>
              <a:t>Establish a </a:t>
            </a:r>
            <a:r>
              <a:rPr lang="en-US" dirty="0" err="1">
                <a:latin typeface="Calibri"/>
                <a:ea typeface="Calibri"/>
                <a:cs typeface="Times New Roman"/>
              </a:rPr>
              <a:t>churchwide</a:t>
            </a:r>
            <a:r>
              <a:rPr lang="en-US" dirty="0">
                <a:latin typeface="Calibri"/>
                <a:ea typeface="Calibri"/>
                <a:cs typeface="Times New Roman"/>
              </a:rPr>
              <a:t> praxis of prayer as an essential tool for Christian racial justice action.</a:t>
            </a:r>
          </a:p>
          <a:p>
            <a:pPr marL="868680" lvl="1" indent="-342900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Calibri"/>
                <a:cs typeface="Times New Roman"/>
              </a:rPr>
              <a:t>Create a </a:t>
            </a:r>
            <a:r>
              <a:rPr lang="en-US" dirty="0" err="1">
                <a:latin typeface="Calibri"/>
                <a:ea typeface="Calibri"/>
                <a:cs typeface="Times New Roman"/>
              </a:rPr>
              <a:t>churchwide</a:t>
            </a:r>
            <a:r>
              <a:rPr lang="en-US" dirty="0">
                <a:latin typeface="Calibri"/>
                <a:ea typeface="Calibri"/>
                <a:cs typeface="Times New Roman"/>
              </a:rPr>
              <a:t> praxis of social justice action as an essential function of Christian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witness</a:t>
            </a:r>
          </a:p>
          <a:p>
            <a:pPr marL="525780" lvl="1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>
              <a:latin typeface="Calibri"/>
              <a:ea typeface="Calibri"/>
              <a:cs typeface="Times New Roman"/>
            </a:endParaRPr>
          </a:p>
          <a:p>
            <a:pPr marL="457200" lvl="0">
              <a:lnSpc>
                <a:spcPct val="107000"/>
              </a:lnSpc>
              <a:spcBef>
                <a:spcPts val="0"/>
              </a:spcBef>
              <a:buClr>
                <a:srgbClr val="93A299"/>
              </a:buClr>
            </a:pPr>
            <a:r>
              <a:rPr lang="en-US" b="1" dirty="0">
                <a:solidFill>
                  <a:srgbClr val="564B3C"/>
                </a:solidFill>
                <a:latin typeface="Calibri"/>
                <a:ea typeface="Calibri"/>
                <a:cs typeface="Times New Roman"/>
              </a:rPr>
              <a:t>Weep and Work (Isaiah 61)</a:t>
            </a:r>
          </a:p>
          <a:p>
            <a:pPr marL="868680" lvl="1" indent="-342900">
              <a:lnSpc>
                <a:spcPct val="107000"/>
              </a:lnSpc>
              <a:spcBef>
                <a:spcPts val="0"/>
              </a:spcBef>
            </a:pPr>
            <a:r>
              <a:rPr lang="en-US" dirty="0" smtClean="0">
                <a:latin typeface="Calibri"/>
                <a:ea typeface="Calibri"/>
                <a:cs typeface="Times New Roman"/>
              </a:rPr>
              <a:t>Celebrate </a:t>
            </a:r>
            <a:r>
              <a:rPr lang="en-US" dirty="0">
                <a:latin typeface="Calibri"/>
                <a:ea typeface="Calibri"/>
                <a:cs typeface="Times New Roman"/>
              </a:rPr>
              <a:t>black people and culture inside and outside of Alfred Street Baptist Church </a:t>
            </a:r>
          </a:p>
          <a:p>
            <a:pPr marL="868680" lvl="1" indent="-342900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Calibri"/>
                <a:cs typeface="Times New Roman"/>
              </a:rPr>
              <a:t>Respond to crises that erupt due to racial injustice </a:t>
            </a:r>
          </a:p>
          <a:p>
            <a:pPr marL="868680" lvl="1" indent="-342900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Calibri"/>
                <a:cs typeface="Times New Roman"/>
              </a:rPr>
              <a:t>Offer prophetic grief for 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the injury</a:t>
            </a:r>
            <a:r>
              <a:rPr lang="en-US" dirty="0" smtClean="0">
                <a:latin typeface="Calibri"/>
                <a:ea typeface="Calibri"/>
                <a:cs typeface="Times New Roman"/>
              </a:rPr>
              <a:t> </a:t>
            </a:r>
            <a:r>
              <a:rPr lang="en-US" dirty="0">
                <a:latin typeface="Calibri"/>
                <a:ea typeface="Calibri"/>
                <a:cs typeface="Times New Roman"/>
              </a:rPr>
              <a:t>of black people due to racial injustice.</a:t>
            </a:r>
          </a:p>
          <a:p>
            <a:pPr marL="868680" lvl="1" indent="-342900">
              <a:lnSpc>
                <a:spcPct val="107000"/>
              </a:lnSpc>
              <a:spcBef>
                <a:spcPts val="0"/>
              </a:spcBef>
            </a:pPr>
            <a:r>
              <a:rPr lang="en-US" dirty="0">
                <a:latin typeface="Calibri"/>
                <a:ea typeface="Calibri"/>
                <a:cs typeface="Times New Roman"/>
              </a:rPr>
              <a:t>Establish strategic partnerships with external partners for charity efforts and social justice action</a:t>
            </a:r>
          </a:p>
          <a:p>
            <a:pPr marL="228600" indent="0">
              <a:lnSpc>
                <a:spcPct val="107000"/>
              </a:lnSpc>
              <a:spcBef>
                <a:spcPts val="0"/>
              </a:spcBef>
              <a:buNone/>
            </a:pPr>
            <a:endParaRPr lang="en-US" dirty="0" smtClean="0"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70486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600" b="1" u="sng" dirty="0" smtClean="0"/>
              <a:t>5 Pillars of Social Justice</a:t>
            </a:r>
          </a:p>
          <a:p>
            <a:pPr marL="114300" indent="0">
              <a:buNone/>
            </a:pPr>
            <a:endParaRPr lang="en-US" sz="2600" b="1" u="sng" dirty="0" smtClean="0"/>
          </a:p>
          <a:p>
            <a:pPr marL="868680" lvl="1" indent="-457200">
              <a:buFont typeface="+mj-lt"/>
              <a:buAutoNum type="arabicPeriod"/>
            </a:pPr>
            <a:r>
              <a:rPr lang="en-US" b="1" dirty="0" smtClean="0"/>
              <a:t>Criminal Justice Reform</a:t>
            </a:r>
          </a:p>
          <a:p>
            <a:pPr lvl="2"/>
            <a:r>
              <a:rPr lang="en-US" dirty="0" smtClean="0"/>
              <a:t>Create opportunities for community education on the impact of unjust criminal sentencing policies and mass incarceration have on black people and people of color</a:t>
            </a:r>
          </a:p>
          <a:p>
            <a:pPr lvl="2"/>
            <a:r>
              <a:rPr lang="en-US" dirty="0" smtClean="0"/>
              <a:t>highlight the complexities associated with citizens returning to society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b="1" dirty="0" smtClean="0"/>
              <a:t>Economic Justice</a:t>
            </a:r>
          </a:p>
          <a:p>
            <a:pPr lvl="2"/>
            <a:r>
              <a:rPr lang="en-US" dirty="0" smtClean="0"/>
              <a:t>Addresses root causes of economic inequality in our communities by examining official policies provision of equitable allocation of resources </a:t>
            </a:r>
          </a:p>
          <a:p>
            <a:pPr lvl="2"/>
            <a:r>
              <a:rPr lang="en-US" dirty="0" smtClean="0"/>
              <a:t>create opportunities for education around economic justice to aid in the dismantling of systems that perpetuate undesirable conditions of job insecurity, homelessness, and hunger  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b="1" dirty="0" smtClean="0"/>
              <a:t>Education Reform</a:t>
            </a:r>
          </a:p>
          <a:p>
            <a:pPr lvl="2"/>
            <a:r>
              <a:rPr lang="en-US" dirty="0" smtClean="0"/>
              <a:t>Increase awareness of our education system  where inequity is present in the distribution of resources and funding, local and federal education legislation, the achievement gap, and the school-to-prison pipeline </a:t>
            </a:r>
          </a:p>
          <a:p>
            <a:pPr lvl="2"/>
            <a:r>
              <a:rPr lang="en-US" dirty="0" smtClean="0"/>
              <a:t>Collaborate with strategic partners to highlight educational opportunities (scholarships, professional development)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b="1" dirty="0" smtClean="0"/>
              <a:t>Racial </a:t>
            </a:r>
            <a:r>
              <a:rPr lang="en-US" b="1" dirty="0" smtClean="0"/>
              <a:t>Healing</a:t>
            </a:r>
            <a:r>
              <a:rPr lang="en-US" b="1" dirty="0" smtClean="0"/>
              <a:t> </a:t>
            </a:r>
            <a:r>
              <a:rPr lang="en-US" b="1" dirty="0" smtClean="0"/>
              <a:t>&amp; Reconciliation</a:t>
            </a:r>
          </a:p>
          <a:p>
            <a:pPr lvl="2"/>
            <a:r>
              <a:rPr lang="en-US" dirty="0" smtClean="0"/>
              <a:t>Cultivate community partnerships to promote justice, equality, and cultural comprehension to facilitate cohesiveness and healing</a:t>
            </a:r>
          </a:p>
          <a:p>
            <a:pPr lvl="2"/>
            <a:r>
              <a:rPr lang="en-US" dirty="0" smtClean="0"/>
              <a:t>Develop communal understanding of racism a primary source of systemic inequality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b="1" dirty="0" smtClean="0"/>
              <a:t>Voter Education Empowerment</a:t>
            </a:r>
          </a:p>
          <a:p>
            <a:pPr lvl="2"/>
            <a:r>
              <a:rPr lang="en-US" dirty="0" smtClean="0"/>
              <a:t>Provide educational resources </a:t>
            </a:r>
            <a:r>
              <a:rPr lang="en-US" dirty="0"/>
              <a:t>t</a:t>
            </a:r>
            <a:r>
              <a:rPr lang="en-US" dirty="0" smtClean="0"/>
              <a:t>o ensure citizens know their rights and can engage in the political process in an informed manner</a:t>
            </a:r>
          </a:p>
          <a:p>
            <a:pPr lvl="2"/>
            <a:r>
              <a:rPr lang="en-US" dirty="0" smtClean="0"/>
              <a:t>Raise community awareness of the political process through (voter registration drives, canvassing, political candidate forums, education seminars on voter suppression, gerrymandering, the Census, and restoration of rights</a:t>
            </a:r>
          </a:p>
          <a:p>
            <a:pPr marL="685800" lvl="2" indent="0">
              <a:buNone/>
            </a:pPr>
            <a:endParaRPr lang="en-US" dirty="0" smtClean="0"/>
          </a:p>
          <a:p>
            <a:r>
              <a:rPr lang="en-US" b="1" dirty="0" smtClean="0"/>
              <a:t>The </a:t>
            </a:r>
            <a:r>
              <a:rPr lang="en-US" b="1" dirty="0"/>
              <a:t>five pillars serve as the basis for developing ministry </a:t>
            </a:r>
            <a:r>
              <a:rPr lang="en-US" b="1" dirty="0" smtClean="0"/>
              <a:t>programming -we </a:t>
            </a:r>
            <a:r>
              <a:rPr lang="en-US" b="1" dirty="0"/>
              <a:t>have established working subcommittees </a:t>
            </a:r>
            <a:r>
              <a:rPr lang="en-US" b="1" dirty="0" smtClean="0"/>
              <a:t>to execute </a:t>
            </a:r>
            <a:r>
              <a:rPr lang="en-US" b="1" dirty="0"/>
              <a:t>the work and carry </a:t>
            </a:r>
            <a:r>
              <a:rPr lang="en-US" b="1" dirty="0" smtClean="0"/>
              <a:t>out </a:t>
            </a:r>
            <a:r>
              <a:rPr lang="en-US" b="1" dirty="0"/>
              <a:t>the objectives of each pillar. </a:t>
            </a:r>
          </a:p>
        </p:txBody>
      </p:sp>
    </p:spTree>
    <p:extLst>
      <p:ext uri="{BB962C8B-B14F-4D97-AF65-F5344CB8AC3E}">
        <p14:creationId xmlns:p14="http://schemas.microsoft.com/office/powerpoint/2010/main" val="30193131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4904</TotalTime>
  <Words>1008</Words>
  <Application>Microsoft Office PowerPoint</Application>
  <PresentationFormat>On-screen Show (4:3)</PresentationFormat>
  <Paragraphs>122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Apothecary</vt:lpstr>
      <vt:lpstr>ASBC Social Justice Ministry</vt:lpstr>
      <vt:lpstr>Introduction</vt:lpstr>
      <vt:lpstr>Who We are?</vt:lpstr>
      <vt:lpstr>Who We are?</vt:lpstr>
      <vt:lpstr>Who we are?</vt:lpstr>
      <vt:lpstr>Who we are?</vt:lpstr>
      <vt:lpstr>Who we are?</vt:lpstr>
      <vt:lpstr>What we do</vt:lpstr>
      <vt:lpstr>What we do</vt:lpstr>
      <vt:lpstr>Accomplishments &amp;  Upcoming events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Edric L. Kirkman</dc:creator>
  <cp:lastModifiedBy>Edric L. Kirkman</cp:lastModifiedBy>
  <cp:revision>50</cp:revision>
  <dcterms:created xsi:type="dcterms:W3CDTF">2020-01-17T01:11:42Z</dcterms:created>
  <dcterms:modified xsi:type="dcterms:W3CDTF">2020-06-10T04:49:50Z</dcterms:modified>
</cp:coreProperties>
</file>