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4"/>
  </p:sldMasterIdLst>
  <p:notesMasterIdLst>
    <p:notesMasterId r:id="rId19"/>
  </p:notesMasterIdLst>
  <p:sldIdLst>
    <p:sldId id="256" r:id="rId5"/>
    <p:sldId id="281" r:id="rId6"/>
    <p:sldId id="273" r:id="rId7"/>
    <p:sldId id="272" r:id="rId8"/>
    <p:sldId id="280" r:id="rId9"/>
    <p:sldId id="282" r:id="rId10"/>
    <p:sldId id="283" r:id="rId11"/>
    <p:sldId id="284" r:id="rId12"/>
    <p:sldId id="285" r:id="rId13"/>
    <p:sldId id="286" r:id="rId14"/>
    <p:sldId id="287" r:id="rId15"/>
    <p:sldId id="288" r:id="rId16"/>
    <p:sldId id="289" r:id="rId17"/>
    <p:sldId id="29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6" d="100"/>
          <a:sy n="96" d="100"/>
        </p:scale>
        <p:origin x="17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9D493-0FF0-4651-81C5-C91CF0B2FF52}"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98870-E897-4314-864F-C0E450EECCCC}" type="slidenum">
              <a:rPr lang="en-US" smtClean="0"/>
              <a:t>‹#›</a:t>
            </a:fld>
            <a:endParaRPr lang="en-US"/>
          </a:p>
        </p:txBody>
      </p:sp>
    </p:spTree>
    <p:extLst>
      <p:ext uri="{BB962C8B-B14F-4D97-AF65-F5344CB8AC3E}">
        <p14:creationId xmlns:p14="http://schemas.microsoft.com/office/powerpoint/2010/main" val="2679690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391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6/2/2025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8557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4EB90BD-B6CE-46B7-997F-7313B992CCDC}" type="datetimeFigureOut">
              <a:rPr lang="en-US" smtClean="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3020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4822532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274181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4B24536-994D-4021-A283-9F449C0DB509}" type="datetimeFigureOut">
              <a:rPr lang="en-US" smtClean="0"/>
              <a:t>6/2/2025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4392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BBB78-C96F-47B7-AB17-D852CA960AC9}" type="datetimeFigureOut">
              <a:rPr lang="en-US" smtClean="0"/>
              <a:t>6/2/2025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305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01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3053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DE42F4-6EEF-4EF7-8ED4-2208F0F89A08}" type="datetimeFigureOut">
              <a:rPr lang="en-US" smtClean="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6085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873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073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126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E99F462-093F-4566-844B-4C71F2739DA5}" type="datetimeFigureOut">
              <a:rPr lang="en-US" smtClean="0"/>
              <a:t>6/2/2025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406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D24A7AC-904D-4781-85BA-7D10C17ED021}" type="datetimeFigureOut">
              <a:rPr lang="en-US" smtClean="0"/>
              <a:t>6/2/2025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491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E331444B-B92B-4E27-8C94-BB93EAF5CB18}" type="datetimeFigureOut">
              <a:rPr lang="en-US" smtClean="0"/>
              <a:t>6/2/2025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492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5381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D6E9DEC-419B-4CC5-A080-3B06BD5A8291}" type="datetimeFigureOut">
              <a:rPr lang="en-US" smtClean="0"/>
              <a:t>6/2/2025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67654111"/>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7989" y="1334530"/>
            <a:ext cx="7080422" cy="3821801"/>
          </a:xfrm>
        </p:spPr>
        <p:txBody>
          <a:bodyPr anchor="t"/>
          <a:lstStyle/>
          <a:p>
            <a:pPr algn="ctr"/>
            <a:r>
              <a:rPr lang="en-US" sz="2400" dirty="0">
                <a:solidFill>
                  <a:schemeClr val="tx1"/>
                </a:solidFill>
              </a:rPr>
              <a:t/>
            </a:r>
            <a:br>
              <a:rPr lang="en-US" sz="2400" dirty="0">
                <a:solidFill>
                  <a:schemeClr val="tx1"/>
                </a:solidFill>
              </a:rPr>
            </a:br>
            <a:r>
              <a:rPr lang="en-US" sz="2800" dirty="0">
                <a:solidFill>
                  <a:schemeClr val="tx1"/>
                </a:solidFill>
              </a:rPr>
              <a:t>An </a:t>
            </a:r>
            <a:r>
              <a:rPr lang="en-US" sz="2800" dirty="0" smtClean="0">
                <a:solidFill>
                  <a:schemeClr val="tx1"/>
                </a:solidFill>
              </a:rPr>
              <a:t>Authentic Life Series </a:t>
            </a:r>
            <a:r>
              <a:rPr lang="en-US" sz="2800" dirty="0">
                <a:solidFill>
                  <a:schemeClr val="tx1"/>
                </a:solidFill>
              </a:rPr>
              <a:t>w/ </a:t>
            </a:r>
            <a:r>
              <a:rPr lang="en-US" sz="2800" dirty="0" smtClean="0">
                <a:solidFill>
                  <a:schemeClr val="tx1"/>
                </a:solidFill>
              </a:rPr>
              <a:t/>
            </a:r>
            <a:br>
              <a:rPr lang="en-US" sz="2800" dirty="0" smtClean="0">
                <a:solidFill>
                  <a:schemeClr val="tx1"/>
                </a:solidFill>
              </a:rPr>
            </a:br>
            <a:r>
              <a:rPr lang="en-US" sz="2800" dirty="0" smtClean="0">
                <a:solidFill>
                  <a:schemeClr val="tx1"/>
                </a:solidFill>
              </a:rPr>
              <a:t>Dr</a:t>
            </a:r>
            <a:r>
              <a:rPr lang="en-US" sz="2800" dirty="0">
                <a:solidFill>
                  <a:schemeClr val="tx1"/>
                </a:solidFill>
              </a:rPr>
              <a:t>. </a:t>
            </a:r>
            <a:r>
              <a:rPr lang="en-US" sz="2800" dirty="0" smtClean="0">
                <a:solidFill>
                  <a:schemeClr val="tx1"/>
                </a:solidFill>
              </a:rPr>
              <a:t>LaTasha Morgan </a:t>
            </a:r>
            <a:r>
              <a:rPr lang="en-US" sz="1000" dirty="0" smtClean="0">
                <a:solidFill>
                  <a:schemeClr val="tx1"/>
                </a:solidFill>
              </a:rPr>
              <a:t>©2025</a:t>
            </a:r>
            <a:r>
              <a:rPr lang="en-US" sz="2800" dirty="0">
                <a:solidFill>
                  <a:schemeClr val="tx1"/>
                </a:solidFill>
              </a:rPr>
              <a:t/>
            </a:r>
            <a:br>
              <a:rPr lang="en-US" sz="2800" dirty="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a:t>
            </a:r>
            <a:r>
              <a:rPr lang="en-US" sz="2400" dirty="0" smtClean="0">
                <a:solidFill>
                  <a:schemeClr val="tx1"/>
                </a:solidFill>
              </a:rPr>
              <a:t>A 10 Week Wellness Group-</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smtClean="0"/>
              <a:t>A </a:t>
            </a:r>
            <a:r>
              <a:rPr lang="en-US" sz="2400" dirty="0"/>
              <a:t>journey to self-discovery, courage and authenticity to be who God PURPOSED you to be!</a:t>
            </a:r>
            <a:br>
              <a:rPr lang="en-US" sz="2400" dirty="0"/>
            </a:br>
            <a:r>
              <a:rPr lang="en-US" sz="2400" dirty="0" smtClean="0">
                <a:solidFill>
                  <a:schemeClr val="tx1"/>
                </a:solidFill>
              </a:rPr>
              <a:t/>
            </a:r>
            <a:br>
              <a:rPr lang="en-US" sz="2400" dirty="0" smtClean="0">
                <a:solidFill>
                  <a:schemeClr val="tx1"/>
                </a:solidFill>
              </a:rPr>
            </a:br>
            <a:r>
              <a:rPr lang="en-US" sz="2400" dirty="0">
                <a:solidFill>
                  <a:schemeClr val="tx1"/>
                </a:solidFill>
              </a:rPr>
              <a:t/>
            </a:r>
            <a:br>
              <a:rPr lang="en-US" sz="2400" dirty="0">
                <a:solidFill>
                  <a:schemeClr val="tx1"/>
                </a:solidFill>
              </a:rPr>
            </a:br>
            <a:r>
              <a:rPr lang="en-US" sz="1800" dirty="0" smtClean="0">
                <a:solidFill>
                  <a:schemeClr val="tx1"/>
                </a:solidFill>
              </a:rPr>
              <a:t>Alfred Street </a:t>
            </a:r>
            <a:r>
              <a:rPr lang="en-US" sz="1800" dirty="0">
                <a:solidFill>
                  <a:schemeClr val="tx1"/>
                </a:solidFill>
              </a:rPr>
              <a:t>Baptist </a:t>
            </a:r>
            <a:r>
              <a:rPr lang="en-US" sz="1800" dirty="0" smtClean="0">
                <a:solidFill>
                  <a:schemeClr val="tx1"/>
                </a:solidFill>
              </a:rPr>
              <a:t>Church</a:t>
            </a:r>
            <a:br>
              <a:rPr lang="en-US" sz="1800" dirty="0" smtClean="0">
                <a:solidFill>
                  <a:schemeClr val="tx1"/>
                </a:solidFill>
              </a:rPr>
            </a:br>
            <a:r>
              <a:rPr lang="en-US" sz="1600" i="1" dirty="0" smtClean="0">
                <a:solidFill>
                  <a:schemeClr val="tx1"/>
                </a:solidFill>
              </a:rPr>
              <a:t>Office of Christian Care and Counseling</a:t>
            </a:r>
            <a:r>
              <a:rPr lang="en-US" sz="1800" dirty="0" smtClean="0">
                <a:solidFill>
                  <a:schemeClr val="tx1"/>
                </a:solidFill>
              </a:rPr>
              <a:t/>
            </a:r>
            <a:br>
              <a:rPr lang="en-US" sz="1800" dirty="0" smtClean="0">
                <a:solidFill>
                  <a:schemeClr val="tx1"/>
                </a:solidFill>
              </a:rPr>
            </a:br>
            <a:r>
              <a:rPr lang="en-US" sz="1800" dirty="0" smtClean="0">
                <a:solidFill>
                  <a:schemeClr val="tx1"/>
                </a:solidFill>
              </a:rPr>
              <a:t>Rev. Dr. Howard-John Wesley- Senior Pastor</a:t>
            </a:r>
            <a:br>
              <a:rPr lang="en-US" sz="1800" dirty="0" smtClean="0">
                <a:solidFill>
                  <a:schemeClr val="tx1"/>
                </a:solidFill>
              </a:rPr>
            </a:br>
            <a:r>
              <a:rPr lang="en-US" sz="6600" dirty="0">
                <a:solidFill>
                  <a:schemeClr val="tx1"/>
                </a:solidFill>
              </a:rPr>
              <a:t/>
            </a:r>
            <a:br>
              <a:rPr lang="en-US" sz="6600" dirty="0">
                <a:solidFill>
                  <a:schemeClr val="tx1"/>
                </a:solidFill>
              </a:rPr>
            </a:br>
            <a:r>
              <a:rPr lang="en-US" dirty="0">
                <a:latin typeface="Bell MT" panose="02020503060305020303" pitchFamily="18" charset="0"/>
              </a:rPr>
              <a:t/>
            </a:r>
            <a:br>
              <a:rPr lang="en-US" dirty="0">
                <a:latin typeface="Bell MT" panose="02020503060305020303" pitchFamily="18" charset="0"/>
              </a:rPr>
            </a:br>
            <a:endParaRPr lang="en-US" dirty="0">
              <a:latin typeface="Bell MT" panose="02020503060305020303" pitchFamily="18" charset="0"/>
            </a:endParaRPr>
          </a:p>
        </p:txBody>
      </p:sp>
      <p:sp>
        <p:nvSpPr>
          <p:cNvPr id="9" name="AutoShape 8" descr="Matters of the Heart"/>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6" name="Picture 15"/>
          <p:cNvPicPr>
            <a:picLocks noChangeAspect="1"/>
          </p:cNvPicPr>
          <p:nvPr/>
        </p:nvPicPr>
        <p:blipFill rotWithShape="1">
          <a:blip r:embed="rId2"/>
          <a:srcRect l="22911" t="10549" r="22984" b="8105"/>
          <a:stretch/>
        </p:blipFill>
        <p:spPr>
          <a:xfrm>
            <a:off x="76992" y="160713"/>
            <a:ext cx="4340659" cy="6557319"/>
          </a:xfrm>
          <a:prstGeom prst="rect">
            <a:avLst/>
          </a:prstGeom>
        </p:spPr>
      </p:pic>
    </p:spTree>
    <p:extLst>
      <p:ext uri="{BB962C8B-B14F-4D97-AF65-F5344CB8AC3E}">
        <p14:creationId xmlns:p14="http://schemas.microsoft.com/office/powerpoint/2010/main" val="3723735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Your Focus</a:t>
            </a:r>
            <a:endParaRPr lang="en-US" dirty="0"/>
          </a:p>
        </p:txBody>
      </p:sp>
      <p:sp>
        <p:nvSpPr>
          <p:cNvPr id="7" name="Oval 6"/>
          <p:cNvSpPr/>
          <p:nvPr/>
        </p:nvSpPr>
        <p:spPr>
          <a:xfrm>
            <a:off x="1520025" y="2025553"/>
            <a:ext cx="437321" cy="36122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Oval 10"/>
          <p:cNvSpPr/>
          <p:nvPr/>
        </p:nvSpPr>
        <p:spPr>
          <a:xfrm>
            <a:off x="2140226" y="2764958"/>
            <a:ext cx="1541227" cy="133714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Oval 11"/>
          <p:cNvSpPr/>
          <p:nvPr/>
        </p:nvSpPr>
        <p:spPr>
          <a:xfrm>
            <a:off x="2663688" y="4102102"/>
            <a:ext cx="3148716" cy="25213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Left Arrow 12"/>
          <p:cNvSpPr/>
          <p:nvPr/>
        </p:nvSpPr>
        <p:spPr>
          <a:xfrm>
            <a:off x="3794097" y="2823010"/>
            <a:ext cx="2137576" cy="8030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5732890" y="4591492"/>
            <a:ext cx="3745064" cy="11767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Lowest Moments </a:t>
            </a:r>
            <a:endParaRPr lang="en-US" sz="2800" dirty="0"/>
          </a:p>
        </p:txBody>
      </p:sp>
      <p:sp>
        <p:nvSpPr>
          <p:cNvPr id="15" name="TextBox 14"/>
          <p:cNvSpPr txBox="1"/>
          <p:nvPr/>
        </p:nvSpPr>
        <p:spPr>
          <a:xfrm>
            <a:off x="4183711" y="2960257"/>
            <a:ext cx="1477618" cy="461665"/>
          </a:xfrm>
          <a:prstGeom prst="rect">
            <a:avLst/>
          </a:prstGeom>
          <a:noFill/>
        </p:spPr>
        <p:txBody>
          <a:bodyPr wrap="square" rtlCol="0">
            <a:spAutoFit/>
          </a:bodyPr>
          <a:lstStyle/>
          <a:p>
            <a:pPr algn="ctr"/>
            <a:r>
              <a:rPr lang="en-US" sz="2400" dirty="0" smtClean="0"/>
              <a:t>Mistakes</a:t>
            </a:r>
            <a:endParaRPr lang="en-US" sz="2400" dirty="0"/>
          </a:p>
        </p:txBody>
      </p:sp>
      <p:sp>
        <p:nvSpPr>
          <p:cNvPr id="16" name="Oval 15"/>
          <p:cNvSpPr/>
          <p:nvPr/>
        </p:nvSpPr>
        <p:spPr>
          <a:xfrm>
            <a:off x="1363651" y="1687680"/>
            <a:ext cx="156374" cy="9400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Left Arrow 16"/>
          <p:cNvSpPr/>
          <p:nvPr/>
        </p:nvSpPr>
        <p:spPr>
          <a:xfrm>
            <a:off x="2442376" y="1979278"/>
            <a:ext cx="768627" cy="4015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23215" y="2078707"/>
            <a:ext cx="1963972" cy="200055"/>
          </a:xfrm>
          <a:prstGeom prst="rect">
            <a:avLst/>
          </a:prstGeom>
          <a:noFill/>
        </p:spPr>
        <p:txBody>
          <a:bodyPr wrap="square" rtlCol="0">
            <a:spAutoFit/>
          </a:bodyPr>
          <a:lstStyle/>
          <a:p>
            <a:r>
              <a:rPr lang="en-US" sz="700" dirty="0" smtClean="0"/>
              <a:t>Weaknesses</a:t>
            </a:r>
            <a:endParaRPr lang="en-US" sz="700" dirty="0"/>
          </a:p>
        </p:txBody>
      </p:sp>
      <p:sp>
        <p:nvSpPr>
          <p:cNvPr id="20" name="TextBox 19"/>
          <p:cNvSpPr txBox="1"/>
          <p:nvPr/>
        </p:nvSpPr>
        <p:spPr>
          <a:xfrm>
            <a:off x="4141026" y="1369392"/>
            <a:ext cx="4365267" cy="923330"/>
          </a:xfrm>
          <a:prstGeom prst="rect">
            <a:avLst/>
          </a:prstGeom>
          <a:noFill/>
        </p:spPr>
        <p:txBody>
          <a:bodyPr wrap="square" rtlCol="0">
            <a:spAutoFit/>
          </a:bodyPr>
          <a:lstStyle/>
          <a:p>
            <a:pPr algn="ctr"/>
            <a:r>
              <a:rPr lang="en-US" dirty="0" smtClean="0"/>
              <a:t>{Insecurity is fed by focusing on…}</a:t>
            </a:r>
          </a:p>
          <a:p>
            <a:pPr algn="ctr"/>
            <a:endParaRPr lang="en-US" dirty="0"/>
          </a:p>
          <a:p>
            <a:pPr algn="ctr"/>
            <a:endParaRPr lang="en-US" dirty="0"/>
          </a:p>
        </p:txBody>
      </p:sp>
      <p:sp>
        <p:nvSpPr>
          <p:cNvPr id="22" name="TextBox 21"/>
          <p:cNvSpPr txBox="1"/>
          <p:nvPr/>
        </p:nvSpPr>
        <p:spPr>
          <a:xfrm>
            <a:off x="3188473" y="4725112"/>
            <a:ext cx="2099145" cy="1200329"/>
          </a:xfrm>
          <a:prstGeom prst="rect">
            <a:avLst/>
          </a:prstGeom>
          <a:noFill/>
        </p:spPr>
        <p:txBody>
          <a:bodyPr wrap="square" rtlCol="0">
            <a:spAutoFit/>
          </a:bodyPr>
          <a:lstStyle/>
          <a:p>
            <a:pPr algn="ctr"/>
            <a:r>
              <a:rPr lang="en-US" dirty="0" smtClean="0"/>
              <a:t>What aspects of your life do you focus your time and energy on?</a:t>
            </a:r>
            <a:endParaRPr lang="en-US" dirty="0"/>
          </a:p>
        </p:txBody>
      </p:sp>
      <p:sp>
        <p:nvSpPr>
          <p:cNvPr id="23" name="TextBox 22"/>
          <p:cNvSpPr txBox="1"/>
          <p:nvPr/>
        </p:nvSpPr>
        <p:spPr>
          <a:xfrm>
            <a:off x="9589273" y="2512612"/>
            <a:ext cx="2496710" cy="1200329"/>
          </a:xfrm>
          <a:prstGeom prst="rect">
            <a:avLst/>
          </a:prstGeom>
          <a:noFill/>
        </p:spPr>
        <p:txBody>
          <a:bodyPr wrap="square" rtlCol="0">
            <a:spAutoFit/>
          </a:bodyPr>
          <a:lstStyle/>
          <a:p>
            <a:pPr algn="ctr"/>
            <a:r>
              <a:rPr lang="en-US" dirty="0" smtClean="0"/>
              <a:t>YOU are worthy of a new story, not a negative self-fulfilling prophecy!</a:t>
            </a:r>
            <a:endParaRPr lang="en-US" dirty="0"/>
          </a:p>
        </p:txBody>
      </p:sp>
      <p:sp>
        <p:nvSpPr>
          <p:cNvPr id="24" name="Heart 23"/>
          <p:cNvSpPr/>
          <p:nvPr/>
        </p:nvSpPr>
        <p:spPr>
          <a:xfrm flipH="1">
            <a:off x="9477955" y="2622205"/>
            <a:ext cx="214686" cy="19644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871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Your Focus cont’d…</a:t>
            </a:r>
            <a:endParaRPr lang="en-US" dirty="0"/>
          </a:p>
        </p:txBody>
      </p:sp>
      <p:sp>
        <p:nvSpPr>
          <p:cNvPr id="4" name="TextBox 3"/>
          <p:cNvSpPr txBox="1"/>
          <p:nvPr/>
        </p:nvSpPr>
        <p:spPr>
          <a:xfrm>
            <a:off x="1184744" y="1693628"/>
            <a:ext cx="8810046" cy="4524315"/>
          </a:xfrm>
          <a:prstGeom prst="rect">
            <a:avLst/>
          </a:prstGeom>
          <a:noFill/>
        </p:spPr>
        <p:txBody>
          <a:bodyPr wrap="square" rtlCol="0">
            <a:spAutoFit/>
          </a:bodyPr>
          <a:lstStyle/>
          <a:p>
            <a:r>
              <a:rPr lang="en-US" dirty="0" smtClean="0"/>
              <a:t>Sacred Pause: </a:t>
            </a:r>
          </a:p>
          <a:p>
            <a:endParaRPr lang="en-US" dirty="0"/>
          </a:p>
          <a:p>
            <a:r>
              <a:rPr lang="en-US" dirty="0" smtClean="0"/>
              <a:t>Consider the things you appreciate about yourself: </a:t>
            </a:r>
          </a:p>
          <a:p>
            <a:r>
              <a:rPr lang="en-US" dirty="0"/>
              <a:t>	</a:t>
            </a:r>
            <a:r>
              <a:rPr lang="en-US" dirty="0" smtClean="0"/>
              <a:t>Strengths</a:t>
            </a:r>
          </a:p>
          <a:p>
            <a:r>
              <a:rPr lang="en-US" dirty="0"/>
              <a:t>	</a:t>
            </a:r>
            <a:r>
              <a:rPr lang="en-US" dirty="0" smtClean="0"/>
              <a:t>Positive qualities</a:t>
            </a:r>
          </a:p>
          <a:p>
            <a:r>
              <a:rPr lang="en-US" dirty="0"/>
              <a:t>	</a:t>
            </a:r>
            <a:r>
              <a:rPr lang="en-US" dirty="0" smtClean="0"/>
              <a:t>Growth Areas</a:t>
            </a:r>
          </a:p>
          <a:p>
            <a:r>
              <a:rPr lang="en-US" dirty="0"/>
              <a:t>	</a:t>
            </a:r>
            <a:endParaRPr lang="en-US" dirty="0" smtClean="0"/>
          </a:p>
          <a:p>
            <a:r>
              <a:rPr lang="en-US" dirty="0" smtClean="0"/>
              <a:t>Now, REFLECT.</a:t>
            </a:r>
          </a:p>
          <a:p>
            <a:endParaRPr lang="en-US" dirty="0"/>
          </a:p>
          <a:p>
            <a:r>
              <a:rPr lang="en-US" dirty="0" smtClean="0"/>
              <a:t>Reflect on times you have been loving, kind, thoughtful, and caring. </a:t>
            </a:r>
          </a:p>
          <a:p>
            <a:endParaRPr lang="en-US" dirty="0"/>
          </a:p>
          <a:p>
            <a:r>
              <a:rPr lang="en-US" dirty="0" smtClean="0"/>
              <a:t>This is important because insecurity makes you highlight your shortcomings and ignore your strengths!</a:t>
            </a:r>
          </a:p>
          <a:p>
            <a:endParaRPr lang="en-US" dirty="0"/>
          </a:p>
          <a:p>
            <a:r>
              <a:rPr lang="en-US" dirty="0" smtClean="0"/>
              <a:t>You are more than your mistakes.  Forgive yourself and free yourself to be your own friend (p. 29).</a:t>
            </a:r>
            <a:endParaRPr lang="en-US" dirty="0"/>
          </a:p>
        </p:txBody>
      </p:sp>
    </p:spTree>
    <p:extLst>
      <p:ext uri="{BB962C8B-B14F-4D97-AF65-F5344CB8AC3E}">
        <p14:creationId xmlns:p14="http://schemas.microsoft.com/office/powerpoint/2010/main" val="18745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Yourself Hostage? </a:t>
            </a:r>
            <a:endParaRPr lang="en-US" dirty="0"/>
          </a:p>
        </p:txBody>
      </p:sp>
      <p:sp>
        <p:nvSpPr>
          <p:cNvPr id="3" name="Content Placeholder 2"/>
          <p:cNvSpPr>
            <a:spLocks noGrp="1"/>
          </p:cNvSpPr>
          <p:nvPr>
            <p:ph idx="1"/>
          </p:nvPr>
        </p:nvSpPr>
        <p:spPr>
          <a:xfrm>
            <a:off x="646111" y="1456570"/>
            <a:ext cx="11225186" cy="4809058"/>
          </a:xfrm>
        </p:spPr>
        <p:txBody>
          <a:bodyPr/>
          <a:lstStyle/>
          <a:p>
            <a:r>
              <a:rPr lang="en-US" dirty="0" smtClean="0"/>
              <a:t>Done something you are ashamed of?  Something you believe God is angry with you about?  Feel that you should not have joy, ease, pleasure, etc. because of it/them?  </a:t>
            </a:r>
          </a:p>
          <a:p>
            <a:endParaRPr lang="en-US" dirty="0"/>
          </a:p>
          <a:p>
            <a:r>
              <a:rPr lang="en-US" dirty="0" smtClean="0"/>
              <a:t>If you answered YES, then- you are holding yourself hostage based on experiences in your past.  This is not portion- ESPECIALLY FOR THE BELIEVER.  Romans 8:31-39- teaches us that NOTHING can separate us from God’s love. </a:t>
            </a:r>
          </a:p>
          <a:p>
            <a:pPr lvl="1"/>
            <a:r>
              <a:rPr lang="en-US" i="1" dirty="0" smtClean="0"/>
              <a:t>What separated or disqualified you from love?  </a:t>
            </a:r>
            <a:r>
              <a:rPr lang="en-US" dirty="0" smtClean="0"/>
              <a:t>THIS has to be released so you can embrace love. </a:t>
            </a:r>
          </a:p>
          <a:p>
            <a:pPr lvl="1"/>
            <a:r>
              <a:rPr lang="en-US" i="1" dirty="0" smtClean="0"/>
              <a:t>STOP </a:t>
            </a:r>
            <a:r>
              <a:rPr lang="en-US" dirty="0" smtClean="0"/>
              <a:t>punishing yourself.  Give yourself permission and grace to let love flow to and from you.</a:t>
            </a:r>
          </a:p>
          <a:p>
            <a:pPr lvl="1"/>
            <a:r>
              <a:rPr lang="en-US" i="1" dirty="0" smtClean="0"/>
              <a:t>And, it doesn’t matter how old you are- love is still possible.  First, though you have to learn how to show up for yourself with love and begin with giving yourself the love you never received.  </a:t>
            </a:r>
            <a:endParaRPr lang="en-US" i="1" dirty="0"/>
          </a:p>
        </p:txBody>
      </p:sp>
    </p:spTree>
    <p:extLst>
      <p:ext uri="{BB962C8B-B14F-4D97-AF65-F5344CB8AC3E}">
        <p14:creationId xmlns:p14="http://schemas.microsoft.com/office/powerpoint/2010/main" val="3437681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Insecurity by examining cognitive distortions…</a:t>
            </a:r>
            <a:endParaRPr lang="en-US" dirty="0"/>
          </a:p>
        </p:txBody>
      </p:sp>
      <p:sp>
        <p:nvSpPr>
          <p:cNvPr id="3" name="Content Placeholder 2"/>
          <p:cNvSpPr>
            <a:spLocks noGrp="1"/>
          </p:cNvSpPr>
          <p:nvPr>
            <p:ph idx="1"/>
          </p:nvPr>
        </p:nvSpPr>
        <p:spPr/>
        <p:txBody>
          <a:bodyPr/>
          <a:lstStyle/>
          <a:p>
            <a:r>
              <a:rPr lang="en-US" dirty="0" smtClean="0"/>
              <a:t>Cognitive Distortions- The negative, toxic, hindering beliefs that form and override our sense of safety and ability to make fruitful choices.</a:t>
            </a:r>
          </a:p>
          <a:p>
            <a:r>
              <a:rPr lang="en-US" dirty="0" smtClean="0"/>
              <a:t>Where to start?  </a:t>
            </a:r>
          </a:p>
          <a:p>
            <a:pPr marL="457200" indent="-457200">
              <a:buAutoNum type="arabicPeriod"/>
            </a:pPr>
            <a:r>
              <a:rPr lang="en-US" dirty="0" smtClean="0"/>
              <a:t>Name the lies that drive your insecurity and sense of unworthiness. </a:t>
            </a:r>
          </a:p>
          <a:p>
            <a:pPr marL="457200" indent="-457200">
              <a:buAutoNum type="arabicPeriod"/>
            </a:pPr>
            <a:r>
              <a:rPr lang="en-US" dirty="0" smtClean="0"/>
              <a:t>Look for evidence for and against these beliefs so you can dismantle them.  </a:t>
            </a:r>
          </a:p>
          <a:p>
            <a:pPr marL="457200" indent="-457200">
              <a:buAutoNum type="arabicPeriod"/>
            </a:pPr>
            <a:r>
              <a:rPr lang="en-US" dirty="0" smtClean="0"/>
              <a:t>Affirm that you will not let insecurity sabotage your relationships.  </a:t>
            </a:r>
          </a:p>
          <a:p>
            <a:pPr marL="0" indent="0">
              <a:buNone/>
            </a:pPr>
            <a:r>
              <a:rPr lang="en-US" dirty="0" smtClean="0"/>
              <a:t>Instead of abandoning yourself, you can let go of being reactive, defensive, combative.  Be settled with the you- you are.  </a:t>
            </a:r>
            <a:endParaRPr lang="en-US" dirty="0"/>
          </a:p>
        </p:txBody>
      </p:sp>
    </p:spTree>
    <p:extLst>
      <p:ext uri="{BB962C8B-B14F-4D97-AF65-F5344CB8AC3E}">
        <p14:creationId xmlns:p14="http://schemas.microsoft.com/office/powerpoint/2010/main" val="524095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Homework (p. 33)</a:t>
            </a:r>
            <a:endParaRPr lang="en-US" sz="2800" dirty="0"/>
          </a:p>
        </p:txBody>
      </p:sp>
      <p:sp>
        <p:nvSpPr>
          <p:cNvPr id="3" name="Content Placeholder 2"/>
          <p:cNvSpPr>
            <a:spLocks noGrp="1"/>
          </p:cNvSpPr>
          <p:nvPr>
            <p:ph idx="1"/>
          </p:nvPr>
        </p:nvSpPr>
        <p:spPr>
          <a:xfrm>
            <a:off x="190831" y="1288112"/>
            <a:ext cx="11799736" cy="5390984"/>
          </a:xfrm>
        </p:spPr>
        <p:txBody>
          <a:bodyPr>
            <a:normAutofit lnSpcReduction="10000"/>
          </a:bodyPr>
          <a:lstStyle/>
          <a:p>
            <a:pPr algn="ctr"/>
            <a:r>
              <a:rPr lang="en-US" b="1" dirty="0" smtClean="0"/>
              <a:t>Activation Exercise #1- </a:t>
            </a:r>
            <a:r>
              <a:rPr lang="en-US" dirty="0" smtClean="0"/>
              <a:t>Complete the following sentence 3 times.</a:t>
            </a:r>
          </a:p>
          <a:p>
            <a:pPr marL="0" indent="0">
              <a:buNone/>
            </a:pPr>
            <a:endParaRPr lang="en-US" dirty="0"/>
          </a:p>
          <a:p>
            <a:pPr marL="0" indent="0">
              <a:buNone/>
            </a:pPr>
            <a:r>
              <a:rPr lang="en-US" dirty="0" smtClean="0"/>
              <a:t>I release the lie that ________________________________________________.</a:t>
            </a:r>
          </a:p>
          <a:p>
            <a:pPr marL="0" indent="0">
              <a:buNone/>
            </a:pPr>
            <a:r>
              <a:rPr lang="en-US" dirty="0" smtClean="0"/>
              <a:t>I affirm that ________________________________________________________.</a:t>
            </a:r>
          </a:p>
          <a:p>
            <a:pPr marL="0" indent="0">
              <a:buNone/>
            </a:pPr>
            <a:endParaRPr lang="en-US" dirty="0"/>
          </a:p>
          <a:p>
            <a:pPr algn="ctr"/>
            <a:r>
              <a:rPr lang="en-US" b="1" dirty="0" smtClean="0"/>
              <a:t>Activation Exercise #2- </a:t>
            </a:r>
            <a:r>
              <a:rPr lang="en-US" dirty="0" smtClean="0"/>
              <a:t>Complete this poem by filling in the blanks.</a:t>
            </a:r>
          </a:p>
          <a:p>
            <a:pPr algn="ctr"/>
            <a:endParaRPr lang="en-US" dirty="0" smtClean="0"/>
          </a:p>
          <a:p>
            <a:pPr marL="0" indent="0">
              <a:buNone/>
            </a:pPr>
            <a:r>
              <a:rPr lang="en-US" dirty="0" smtClean="0"/>
              <a:t>My heart is healing, growing, and ____________________________________.</a:t>
            </a:r>
          </a:p>
          <a:p>
            <a:pPr marL="0" indent="0">
              <a:buNone/>
            </a:pPr>
            <a:r>
              <a:rPr lang="en-US" dirty="0" smtClean="0"/>
              <a:t>I attract love into my life with my _____________________________________.</a:t>
            </a:r>
          </a:p>
          <a:p>
            <a:pPr marL="0" indent="0">
              <a:buNone/>
            </a:pPr>
            <a:r>
              <a:rPr lang="en-US" dirty="0" smtClean="0"/>
              <a:t>I pour love into those I care about with ________________, _________________ sings my worthiness.  ______________________________ whispers my worthiness. </a:t>
            </a:r>
          </a:p>
          <a:p>
            <a:pPr marL="0" indent="0">
              <a:buNone/>
            </a:pPr>
            <a:endParaRPr lang="en-US" dirty="0"/>
          </a:p>
          <a:p>
            <a:pPr marL="0" indent="0" algn="ctr">
              <a:buNone/>
            </a:pPr>
            <a:r>
              <a:rPr lang="en-US" b="1" dirty="0" smtClean="0">
                <a:solidFill>
                  <a:schemeClr val="bg2">
                    <a:lumMod val="40000"/>
                    <a:lumOff val="60000"/>
                  </a:schemeClr>
                </a:solidFill>
              </a:rPr>
              <a:t>Affirmation: </a:t>
            </a:r>
            <a:r>
              <a:rPr lang="en-US" dirty="0" smtClean="0">
                <a:solidFill>
                  <a:schemeClr val="bg2">
                    <a:lumMod val="40000"/>
                    <a:lumOff val="60000"/>
                  </a:schemeClr>
                </a:solidFill>
              </a:rPr>
              <a:t>If it aligns with you, embrace yourself and read your poem aloud to yourself or to someone you feel comfortable sharing it with. </a:t>
            </a:r>
          </a:p>
          <a:p>
            <a:endParaRPr lang="en-US" dirty="0" smtClean="0"/>
          </a:p>
        </p:txBody>
      </p:sp>
    </p:spTree>
    <p:extLst>
      <p:ext uri="{BB962C8B-B14F-4D97-AF65-F5344CB8AC3E}">
        <p14:creationId xmlns:p14="http://schemas.microsoft.com/office/powerpoint/2010/main" val="363356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4604" y="372164"/>
            <a:ext cx="8946541" cy="4195481"/>
          </a:xfrm>
        </p:spPr>
        <p:txBody>
          <a:bodyPr/>
          <a:lstStyle/>
          <a:p>
            <a:r>
              <a:rPr lang="en-US" dirty="0" smtClean="0"/>
              <a:t>www. alfredstreet.org</a:t>
            </a:r>
          </a:p>
          <a:p>
            <a:r>
              <a:rPr lang="en-US" dirty="0" smtClean="0"/>
              <a:t>Member needs</a:t>
            </a:r>
          </a:p>
          <a:p>
            <a:pPr lvl="1"/>
            <a:r>
              <a:rPr lang="en-US" dirty="0" smtClean="0"/>
              <a:t>Office of Christian Care and Counseling </a:t>
            </a:r>
          </a:p>
          <a:p>
            <a:pPr lvl="2"/>
            <a:r>
              <a:rPr lang="en-US" dirty="0" smtClean="0"/>
              <a:t>Authentic Life Wellness Group</a:t>
            </a:r>
          </a:p>
          <a:p>
            <a:pPr marL="914400" lvl="2" indent="0">
              <a:buNone/>
            </a:pPr>
            <a:endParaRPr lang="en-US" dirty="0"/>
          </a:p>
          <a:p>
            <a:pPr marL="914400" lvl="2" indent="0">
              <a:buNone/>
            </a:pPr>
            <a:endParaRPr lang="en-US" dirty="0"/>
          </a:p>
        </p:txBody>
      </p:sp>
      <p:pic>
        <p:nvPicPr>
          <p:cNvPr id="4" name="Picture 3"/>
          <p:cNvPicPr>
            <a:picLocks noChangeAspect="1"/>
          </p:cNvPicPr>
          <p:nvPr/>
        </p:nvPicPr>
        <p:blipFill rotWithShape="1">
          <a:blip r:embed="rId2"/>
          <a:srcRect l="-508" t="-4380" r="508" b="4380"/>
          <a:stretch/>
        </p:blipFill>
        <p:spPr>
          <a:xfrm>
            <a:off x="1172981" y="2182410"/>
            <a:ext cx="10609715" cy="4389120"/>
          </a:xfrm>
          <a:prstGeom prst="rect">
            <a:avLst/>
          </a:prstGeom>
        </p:spPr>
      </p:pic>
    </p:spTree>
    <p:extLst>
      <p:ext uri="{BB962C8B-B14F-4D97-AF65-F5344CB8AC3E}">
        <p14:creationId xmlns:p14="http://schemas.microsoft.com/office/powerpoint/2010/main" val="4221447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94" y="2133472"/>
            <a:ext cx="9404723" cy="2029454"/>
          </a:xfrm>
        </p:spPr>
        <p:txBody>
          <a:bodyPr/>
          <a:lstStyle/>
          <a:p>
            <a:pPr algn="ctr"/>
            <a:r>
              <a:rPr lang="en-US" b="1" dirty="0" smtClean="0"/>
              <a:t>-Chapter </a:t>
            </a:r>
            <a:r>
              <a:rPr lang="en-US" b="1" dirty="0"/>
              <a:t>3</a:t>
            </a:r>
            <a:r>
              <a:rPr lang="en-US" b="1" dirty="0" smtClean="0"/>
              <a:t/>
            </a:r>
            <a:br>
              <a:rPr lang="en-US" b="1" dirty="0" smtClean="0"/>
            </a:br>
            <a:r>
              <a:rPr lang="en-US" sz="3200" b="1" dirty="0" smtClean="0"/>
              <a:t>Healing Insecurity and Unworthiness </a:t>
            </a:r>
            <a:endParaRPr lang="en-US" b="1" dirty="0"/>
          </a:p>
        </p:txBody>
      </p:sp>
    </p:spTree>
    <p:extLst>
      <p:ext uri="{BB962C8B-B14F-4D97-AF65-F5344CB8AC3E}">
        <p14:creationId xmlns:p14="http://schemas.microsoft.com/office/powerpoint/2010/main" val="2064081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860" y="182752"/>
            <a:ext cx="9404723" cy="897111"/>
          </a:xfrm>
        </p:spPr>
        <p:txBody>
          <a:bodyPr/>
          <a:lstStyle/>
          <a:p>
            <a:r>
              <a:rPr lang="en-US" dirty="0" smtClean="0"/>
              <a:t>Tools For the Journey </a:t>
            </a:r>
            <a:r>
              <a:rPr lang="en-US" sz="2000" dirty="0" smtClean="0"/>
              <a:t>(Chapter 1 Recap):</a:t>
            </a:r>
            <a:endParaRPr lang="en-US" dirty="0"/>
          </a:p>
        </p:txBody>
      </p:sp>
      <p:sp>
        <p:nvSpPr>
          <p:cNvPr id="3" name="Content Placeholder 2"/>
          <p:cNvSpPr>
            <a:spLocks noGrp="1"/>
          </p:cNvSpPr>
          <p:nvPr>
            <p:ph idx="1"/>
          </p:nvPr>
        </p:nvSpPr>
        <p:spPr>
          <a:xfrm>
            <a:off x="330926" y="1193074"/>
            <a:ext cx="11643360" cy="5486400"/>
          </a:xfrm>
        </p:spPr>
        <p:txBody>
          <a:bodyPr>
            <a:normAutofit fontScale="92500" lnSpcReduction="20000"/>
          </a:bodyPr>
          <a:lstStyle/>
          <a:p>
            <a:r>
              <a:rPr lang="en-US" u="sng" dirty="0" smtClean="0"/>
              <a:t>Gratitude</a:t>
            </a:r>
          </a:p>
          <a:p>
            <a:pPr lvl="1"/>
            <a:r>
              <a:rPr lang="en-US" dirty="0" smtClean="0"/>
              <a:t>Be more gracious towards you and your progress.  </a:t>
            </a:r>
          </a:p>
          <a:p>
            <a:pPr lvl="1"/>
            <a:r>
              <a:rPr lang="en-US" dirty="0" smtClean="0"/>
              <a:t>Be grateful.  Mindfulness (being present in the moment) as a practice can help.</a:t>
            </a:r>
          </a:p>
          <a:p>
            <a:pPr marL="457200" lvl="1" indent="0">
              <a:buNone/>
            </a:pPr>
            <a:endParaRPr lang="en-US" dirty="0" smtClean="0"/>
          </a:p>
          <a:p>
            <a:r>
              <a:rPr lang="en-US" u="sng" dirty="0" smtClean="0"/>
              <a:t>Stop Overextending</a:t>
            </a:r>
          </a:p>
          <a:p>
            <a:pPr lvl="1"/>
            <a:r>
              <a:rPr lang="en-US" dirty="0" smtClean="0"/>
              <a:t>Monitor your generosity!</a:t>
            </a:r>
          </a:p>
          <a:p>
            <a:pPr lvl="1"/>
            <a:r>
              <a:rPr lang="en-US" dirty="0" smtClean="0"/>
              <a:t>BEAWARE here because on one hand you believe you are being a blessing and on the other hand you can dishonor yourself by constantly sowing into “TAKERS ONLY” soil. </a:t>
            </a:r>
          </a:p>
          <a:p>
            <a:pPr lvl="1"/>
            <a:r>
              <a:rPr lang="en-US" dirty="0" smtClean="0"/>
              <a:t>No is HOLY! </a:t>
            </a:r>
          </a:p>
          <a:p>
            <a:pPr lvl="1"/>
            <a:r>
              <a:rPr lang="en-US" dirty="0" smtClean="0"/>
              <a:t>Boundaries build self-compassion</a:t>
            </a:r>
          </a:p>
          <a:p>
            <a:pPr marL="457200" lvl="1" indent="0">
              <a:buNone/>
            </a:pPr>
            <a:endParaRPr lang="en-US" dirty="0" smtClean="0"/>
          </a:p>
          <a:p>
            <a:r>
              <a:rPr lang="en-US" u="sng" dirty="0" smtClean="0"/>
              <a:t>Self-Understanding </a:t>
            </a:r>
          </a:p>
          <a:p>
            <a:pPr lvl="1"/>
            <a:r>
              <a:rPr lang="en-US" dirty="0" smtClean="0"/>
              <a:t>To cultivate self-compassion is to choose self-understanding over self-judgement.  </a:t>
            </a:r>
          </a:p>
          <a:p>
            <a:pPr lvl="1"/>
            <a:r>
              <a:rPr lang="en-US" dirty="0" smtClean="0"/>
              <a:t>Learning to understand with grace is liberating! </a:t>
            </a:r>
            <a:r>
              <a:rPr lang="en-US" dirty="0" smtClean="0"/>
              <a:t>p.11</a:t>
            </a:r>
          </a:p>
          <a:p>
            <a:pPr marL="457200" lvl="1" indent="0">
              <a:buNone/>
            </a:pPr>
            <a:endParaRPr lang="en-US" dirty="0" smtClean="0"/>
          </a:p>
          <a:p>
            <a:pPr marL="457200" lvl="1" indent="0">
              <a:buNone/>
            </a:pPr>
            <a:r>
              <a:rPr lang="en-US" dirty="0" smtClean="0"/>
              <a:t>HOMEWORK: Write a love letter to yourself…pg. 13)</a:t>
            </a:r>
            <a:endParaRPr lang="en-US" dirty="0"/>
          </a:p>
        </p:txBody>
      </p:sp>
    </p:spTree>
    <p:extLst>
      <p:ext uri="{BB962C8B-B14F-4D97-AF65-F5344CB8AC3E}">
        <p14:creationId xmlns:p14="http://schemas.microsoft.com/office/powerpoint/2010/main" val="3177356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2" y="182752"/>
            <a:ext cx="10635914" cy="897111"/>
          </a:xfrm>
        </p:spPr>
        <p:txBody>
          <a:bodyPr/>
          <a:lstStyle/>
          <a:p>
            <a:r>
              <a:rPr lang="en-US" sz="3600" dirty="0" smtClean="0"/>
              <a:t>Tools For the Journey </a:t>
            </a:r>
            <a:r>
              <a:rPr lang="en-US" sz="2000" dirty="0" smtClean="0"/>
              <a:t>(Chapter </a:t>
            </a:r>
            <a:r>
              <a:rPr lang="en-US" sz="2000" dirty="0" smtClean="0"/>
              <a:t>2- Self Abandonment </a:t>
            </a:r>
            <a:r>
              <a:rPr lang="en-US" sz="2000" dirty="0" smtClean="0"/>
              <a:t>Recap</a:t>
            </a:r>
            <a:r>
              <a:rPr lang="en-US" sz="2000" dirty="0" smtClean="0"/>
              <a:t>):</a:t>
            </a:r>
            <a:endParaRPr lang="en-US" dirty="0"/>
          </a:p>
        </p:txBody>
      </p:sp>
      <p:sp>
        <p:nvSpPr>
          <p:cNvPr id="3" name="Content Placeholder 2"/>
          <p:cNvSpPr>
            <a:spLocks noGrp="1"/>
          </p:cNvSpPr>
          <p:nvPr>
            <p:ph idx="1"/>
          </p:nvPr>
        </p:nvSpPr>
        <p:spPr>
          <a:xfrm>
            <a:off x="278674" y="874643"/>
            <a:ext cx="11643360" cy="5883207"/>
          </a:xfrm>
        </p:spPr>
        <p:txBody>
          <a:bodyPr>
            <a:normAutofit fontScale="70000" lnSpcReduction="20000"/>
          </a:bodyPr>
          <a:lstStyle/>
          <a:p>
            <a:r>
              <a:rPr lang="en-US" u="sng" dirty="0" smtClean="0"/>
              <a:t>How does Self-Abandonment Happen? </a:t>
            </a:r>
            <a:endParaRPr lang="en-US" u="sng" dirty="0" smtClean="0"/>
          </a:p>
          <a:p>
            <a:pPr lvl="1"/>
            <a:r>
              <a:rPr lang="en-US" dirty="0" smtClean="0"/>
              <a:t>Often it is due to learned behaviors </a:t>
            </a:r>
            <a:r>
              <a:rPr lang="en-US" dirty="0" smtClean="0"/>
              <a:t>  </a:t>
            </a:r>
            <a:endParaRPr lang="en-US" dirty="0" smtClean="0"/>
          </a:p>
          <a:p>
            <a:pPr lvl="1"/>
            <a:r>
              <a:rPr lang="en-US" dirty="0" smtClean="0"/>
              <a:t>Thrives on frequency, how often do you do this?  </a:t>
            </a:r>
            <a:endParaRPr lang="en-US" dirty="0" smtClean="0"/>
          </a:p>
          <a:p>
            <a:pPr marL="457200" lvl="1" indent="0">
              <a:buNone/>
            </a:pPr>
            <a:endParaRPr lang="en-US" dirty="0" smtClean="0"/>
          </a:p>
          <a:p>
            <a:r>
              <a:rPr lang="en-US" u="sng" dirty="0" smtClean="0"/>
              <a:t>How does it show up? </a:t>
            </a:r>
            <a:endParaRPr lang="en-US" u="sng" dirty="0"/>
          </a:p>
          <a:p>
            <a:pPr lvl="1"/>
            <a:r>
              <a:rPr lang="en-US" dirty="0" smtClean="0"/>
              <a:t>Pursuing </a:t>
            </a:r>
            <a:r>
              <a:rPr lang="en-US" dirty="0"/>
              <a:t>Others and Things that do not align with your heart</a:t>
            </a:r>
          </a:p>
          <a:p>
            <a:pPr lvl="1"/>
            <a:r>
              <a:rPr lang="en-US" dirty="0" smtClean="0"/>
              <a:t>People-pleasing </a:t>
            </a:r>
            <a:r>
              <a:rPr lang="en-US" dirty="0"/>
              <a:t>tendencies</a:t>
            </a:r>
          </a:p>
          <a:p>
            <a:pPr lvl="1"/>
            <a:r>
              <a:rPr lang="en-US" dirty="0" smtClean="0"/>
              <a:t>Hiding </a:t>
            </a:r>
            <a:r>
              <a:rPr lang="en-US" dirty="0"/>
              <a:t>your true self or parts of you back.</a:t>
            </a:r>
          </a:p>
          <a:p>
            <a:pPr lvl="1"/>
            <a:r>
              <a:rPr lang="en-US" dirty="0" smtClean="0"/>
              <a:t>Lack </a:t>
            </a:r>
            <a:r>
              <a:rPr lang="en-US" dirty="0"/>
              <a:t>of personal </a:t>
            </a:r>
            <a:r>
              <a:rPr lang="en-US" dirty="0" smtClean="0"/>
              <a:t>trust.</a:t>
            </a:r>
          </a:p>
          <a:p>
            <a:pPr lvl="1"/>
            <a:r>
              <a:rPr lang="en-US" dirty="0" smtClean="0"/>
              <a:t>Harsh judgement/criticism</a:t>
            </a:r>
          </a:p>
          <a:p>
            <a:pPr marL="457200" lvl="1" indent="0">
              <a:buNone/>
            </a:pPr>
            <a:endParaRPr lang="en-US" dirty="0"/>
          </a:p>
          <a:p>
            <a:r>
              <a:rPr lang="en-US" u="sng" dirty="0" smtClean="0"/>
              <a:t>What has it cost you? </a:t>
            </a:r>
          </a:p>
          <a:p>
            <a:pPr lvl="1"/>
            <a:r>
              <a:rPr lang="en-US" dirty="0" smtClean="0"/>
              <a:t>PEACE</a:t>
            </a:r>
            <a:endParaRPr lang="en-US" dirty="0"/>
          </a:p>
          <a:p>
            <a:pPr lvl="1"/>
            <a:r>
              <a:rPr lang="en-US" dirty="0"/>
              <a:t>HEALTH</a:t>
            </a:r>
          </a:p>
          <a:p>
            <a:pPr lvl="1"/>
            <a:r>
              <a:rPr lang="en-US" dirty="0"/>
              <a:t>SELF-EXPRESSION</a:t>
            </a:r>
          </a:p>
          <a:p>
            <a:pPr lvl="1"/>
            <a:r>
              <a:rPr lang="en-US" dirty="0"/>
              <a:t>JOY</a:t>
            </a:r>
          </a:p>
          <a:p>
            <a:pPr lvl="1"/>
            <a:r>
              <a:rPr lang="en-US" dirty="0"/>
              <a:t>LOVE</a:t>
            </a:r>
          </a:p>
          <a:p>
            <a:pPr lvl="1"/>
            <a:r>
              <a:rPr lang="en-US" dirty="0"/>
              <a:t>YEARS OF YOUR </a:t>
            </a:r>
            <a:r>
              <a:rPr lang="en-US" dirty="0" smtClean="0"/>
              <a:t>LIFE!</a:t>
            </a:r>
          </a:p>
          <a:p>
            <a:pPr lvl="1"/>
            <a:endParaRPr lang="en-US" dirty="0" smtClean="0"/>
          </a:p>
          <a:p>
            <a:pPr marL="457200" lvl="1" indent="0">
              <a:buNone/>
            </a:pPr>
            <a:r>
              <a:rPr lang="en-US" dirty="0" smtClean="0"/>
              <a:t>HOMEWORK: Vow to do 1 nourishing activity 1 x per week.</a:t>
            </a:r>
          </a:p>
          <a:p>
            <a:endParaRPr lang="en-US" u="sng" dirty="0" smtClean="0"/>
          </a:p>
        </p:txBody>
      </p:sp>
    </p:spTree>
    <p:extLst>
      <p:ext uri="{BB962C8B-B14F-4D97-AF65-F5344CB8AC3E}">
        <p14:creationId xmlns:p14="http://schemas.microsoft.com/office/powerpoint/2010/main" val="3254856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9438" y="1341119"/>
            <a:ext cx="9773693" cy="5159829"/>
          </a:xfrm>
          <a:solidFill>
            <a:schemeClr val="accent2">
              <a:lumMod val="60000"/>
              <a:lumOff val="40000"/>
            </a:schemeClr>
          </a:solidFill>
        </p:spPr>
        <p:txBody>
          <a:bodyPr/>
          <a:lstStyle/>
          <a:p>
            <a:pPr marL="0" indent="0">
              <a:buNone/>
            </a:pPr>
            <a:endParaRPr lang="en-US" dirty="0" smtClean="0"/>
          </a:p>
          <a:p>
            <a:endParaRPr lang="en-US" dirty="0"/>
          </a:p>
          <a:p>
            <a:endParaRPr lang="en-US" dirty="0" smtClean="0"/>
          </a:p>
          <a:p>
            <a:endParaRPr lang="en-US" dirty="0"/>
          </a:p>
          <a:p>
            <a:endParaRPr lang="en-US" dirty="0" smtClean="0"/>
          </a:p>
          <a:p>
            <a:endParaRPr lang="en-US" dirty="0"/>
          </a:p>
          <a:p>
            <a:pPr algn="ctr"/>
            <a:r>
              <a:rPr lang="en-US" sz="4000" dirty="0" smtClean="0"/>
              <a:t>Karissa and Derrick’s Story…</a:t>
            </a:r>
            <a:endParaRPr lang="en-US" sz="4000" dirty="0"/>
          </a:p>
        </p:txBody>
      </p:sp>
    </p:spTree>
    <p:extLst>
      <p:ext uri="{BB962C8B-B14F-4D97-AF65-F5344CB8AC3E}">
        <p14:creationId xmlns:p14="http://schemas.microsoft.com/office/powerpoint/2010/main" val="1329906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0398" y="1504278"/>
            <a:ext cx="9860780" cy="4731059"/>
          </a:xfrm>
          <a:solidFill>
            <a:schemeClr val="accent1">
              <a:lumMod val="75000"/>
            </a:schemeClr>
          </a:solidFill>
        </p:spPr>
        <p:txBody>
          <a:bodyPr/>
          <a:lstStyle/>
          <a:p>
            <a:pPr marL="0" indent="0" algn="ctr">
              <a:buNone/>
            </a:pPr>
            <a:r>
              <a:rPr lang="en-US" sz="3600" i="1" u="sng" dirty="0" smtClean="0">
                <a:ln w="0"/>
                <a:effectLst>
                  <a:outerShdw blurRad="38100" dist="19050" dir="2700000" algn="tl" rotWithShape="0">
                    <a:schemeClr val="dk1">
                      <a:alpha val="40000"/>
                    </a:schemeClr>
                  </a:outerShdw>
                </a:effectLst>
              </a:rPr>
              <a:t>Sacred Pause: </a:t>
            </a:r>
          </a:p>
          <a:p>
            <a:pPr marL="0" indent="0">
              <a:buNone/>
            </a:pPr>
            <a:endParaRPr lang="en-US" dirty="0"/>
          </a:p>
          <a:p>
            <a:r>
              <a:rPr lang="en-US" dirty="0" smtClean="0"/>
              <a:t>“Visualize yourself laying down the weights of insecurity and unworthiness that have blocked your love life.”</a:t>
            </a:r>
          </a:p>
          <a:p>
            <a:pPr marL="0" indent="0">
              <a:buNone/>
            </a:pPr>
            <a:endParaRPr lang="en-US" dirty="0" smtClean="0"/>
          </a:p>
          <a:p>
            <a:r>
              <a:rPr lang="en-US" dirty="0" smtClean="0"/>
              <a:t>“</a:t>
            </a:r>
            <a:r>
              <a:rPr lang="en-US" dirty="0"/>
              <a:t>S</a:t>
            </a:r>
            <a:r>
              <a:rPr lang="en-US" dirty="0" smtClean="0"/>
              <a:t>ee yourself dancing free with your heart open.”</a:t>
            </a:r>
          </a:p>
          <a:p>
            <a:endParaRPr lang="en-US" dirty="0"/>
          </a:p>
          <a:p>
            <a:r>
              <a:rPr lang="en-US" dirty="0" smtClean="0"/>
              <a:t>“Imagine yourself standing in the truth that you are worthy of love from yourself and others.”</a:t>
            </a:r>
            <a:endParaRPr lang="en-US" dirty="0"/>
          </a:p>
        </p:txBody>
      </p:sp>
    </p:spTree>
    <p:extLst>
      <p:ext uri="{BB962C8B-B14F-4D97-AF65-F5344CB8AC3E}">
        <p14:creationId xmlns:p14="http://schemas.microsoft.com/office/powerpoint/2010/main" val="3826408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35695" cy="1400530"/>
          </a:xfrm>
        </p:spPr>
        <p:txBody>
          <a:bodyPr/>
          <a:lstStyle/>
          <a:p>
            <a:r>
              <a:rPr lang="en-US" sz="3200" dirty="0" smtClean="0"/>
              <a:t>The</a:t>
            </a:r>
            <a:r>
              <a:rPr lang="en-US" sz="4000" dirty="0" smtClean="0"/>
              <a:t> Root of Insecurity and Unworthiness</a:t>
            </a:r>
            <a:endParaRPr lang="en-US" sz="4000" dirty="0"/>
          </a:p>
        </p:txBody>
      </p:sp>
      <p:sp>
        <p:nvSpPr>
          <p:cNvPr id="3" name="Content Placeholder 2"/>
          <p:cNvSpPr>
            <a:spLocks noGrp="1"/>
          </p:cNvSpPr>
          <p:nvPr>
            <p:ph idx="1"/>
          </p:nvPr>
        </p:nvSpPr>
        <p:spPr>
          <a:xfrm>
            <a:off x="646111" y="1443318"/>
            <a:ext cx="11058209" cy="5305825"/>
          </a:xfrm>
        </p:spPr>
        <p:txBody>
          <a:bodyPr>
            <a:normAutofit lnSpcReduction="10000"/>
          </a:bodyPr>
          <a:lstStyle/>
          <a:p>
            <a:r>
              <a:rPr lang="en-US" dirty="0" smtClean="0"/>
              <a:t>Early critical voices that shamed you…</a:t>
            </a:r>
          </a:p>
          <a:p>
            <a:pPr lvl="1"/>
            <a:r>
              <a:rPr lang="en-US" dirty="0"/>
              <a:t>Not, good, cute, smart, talented (</a:t>
            </a:r>
            <a:r>
              <a:rPr lang="en-US" dirty="0" smtClean="0"/>
              <a:t>enough)…</a:t>
            </a:r>
            <a:endParaRPr lang="en-US" dirty="0"/>
          </a:p>
          <a:p>
            <a:pPr lvl="1"/>
            <a:r>
              <a:rPr lang="en-US" dirty="0"/>
              <a:t>Peers, strangers, relatives, teachers</a:t>
            </a:r>
          </a:p>
          <a:p>
            <a:pPr lvl="1"/>
            <a:r>
              <a:rPr lang="en-US" dirty="0"/>
              <a:t>THE CRITICAL VOICE DID NOT START IN YOU!</a:t>
            </a:r>
          </a:p>
          <a:p>
            <a:pPr lvl="2"/>
            <a:r>
              <a:rPr lang="en-US" b="1" i="1" dirty="0"/>
              <a:t>“nothing is wrong with you- but </a:t>
            </a:r>
            <a:r>
              <a:rPr lang="en-US" b="1" i="1" dirty="0" smtClean="0"/>
              <a:t>something has </a:t>
            </a:r>
            <a:r>
              <a:rPr lang="en-US" b="1" i="1" dirty="0"/>
              <a:t>happened to you”</a:t>
            </a:r>
            <a:endParaRPr lang="en-US" b="1" i="1" dirty="0" smtClean="0"/>
          </a:p>
          <a:p>
            <a:r>
              <a:rPr lang="en-US" dirty="0" smtClean="0"/>
              <a:t>The above impacted your self-esteem</a:t>
            </a:r>
          </a:p>
          <a:p>
            <a:pPr lvl="1"/>
            <a:r>
              <a:rPr lang="en-US" dirty="0"/>
              <a:t>M</a:t>
            </a:r>
            <a:r>
              <a:rPr lang="en-US" dirty="0" smtClean="0"/>
              <a:t>ulti-domains of self-esteem (READ Pg. 26-27)</a:t>
            </a:r>
          </a:p>
          <a:p>
            <a:pPr lvl="2"/>
            <a:r>
              <a:rPr lang="en-US" dirty="0" smtClean="0"/>
              <a:t> Intellect</a:t>
            </a:r>
          </a:p>
          <a:p>
            <a:pPr lvl="2"/>
            <a:r>
              <a:rPr lang="en-US" dirty="0" smtClean="0"/>
              <a:t>Appearance</a:t>
            </a:r>
          </a:p>
          <a:p>
            <a:pPr lvl="2"/>
            <a:r>
              <a:rPr lang="en-US" dirty="0" smtClean="0"/>
              <a:t>Talents &amp; Abilities</a:t>
            </a:r>
          </a:p>
          <a:p>
            <a:pPr lvl="2"/>
            <a:r>
              <a:rPr lang="en-US" dirty="0" smtClean="0"/>
              <a:t>Social</a:t>
            </a:r>
          </a:p>
          <a:p>
            <a:pPr lvl="2"/>
            <a:r>
              <a:rPr lang="en-US" dirty="0" smtClean="0"/>
              <a:t>Personal- Love of self</a:t>
            </a:r>
          </a:p>
          <a:p>
            <a:pPr lvl="2"/>
            <a:r>
              <a:rPr lang="en-US" dirty="0" smtClean="0"/>
              <a:t>External Relationships- Love with/towards others </a:t>
            </a:r>
          </a:p>
          <a:p>
            <a:pPr marL="914400" lvl="2" indent="0">
              <a:buNone/>
            </a:pPr>
            <a:r>
              <a:rPr lang="en-US" dirty="0" smtClean="0"/>
              <a:t>?Am I worthy of Love if I haven’t experienced love in an intimate relationship?</a:t>
            </a:r>
          </a:p>
          <a:p>
            <a:pPr marL="914400" lvl="2" indent="0">
              <a:buNone/>
            </a:pPr>
            <a:endParaRPr lang="en-US" dirty="0" smtClean="0"/>
          </a:p>
          <a:p>
            <a:pPr lvl="2"/>
            <a:endParaRPr lang="en-US" dirty="0" smtClean="0"/>
          </a:p>
        </p:txBody>
      </p:sp>
    </p:spTree>
    <p:extLst>
      <p:ext uri="{BB962C8B-B14F-4D97-AF65-F5344CB8AC3E}">
        <p14:creationId xmlns:p14="http://schemas.microsoft.com/office/powerpoint/2010/main" val="335602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Comparison </a:t>
            </a:r>
            <a:endParaRPr lang="en-US" dirty="0"/>
          </a:p>
        </p:txBody>
      </p:sp>
      <p:sp>
        <p:nvSpPr>
          <p:cNvPr id="3" name="Content Placeholder 2"/>
          <p:cNvSpPr>
            <a:spLocks noGrp="1"/>
          </p:cNvSpPr>
          <p:nvPr>
            <p:ph idx="1"/>
          </p:nvPr>
        </p:nvSpPr>
        <p:spPr>
          <a:xfrm>
            <a:off x="646111" y="1410789"/>
            <a:ext cx="10971123" cy="4846319"/>
          </a:xfrm>
        </p:spPr>
        <p:txBody>
          <a:bodyPr/>
          <a:lstStyle/>
          <a:p>
            <a:pPr algn="ctr"/>
            <a:endParaRPr lang="en-US" dirty="0" smtClean="0"/>
          </a:p>
          <a:p>
            <a:pPr algn="ctr"/>
            <a:r>
              <a:rPr lang="en-US" dirty="0" smtClean="0"/>
              <a:t>Comparison is a </a:t>
            </a:r>
            <a:r>
              <a:rPr lang="en-US" i="1" dirty="0" smtClean="0"/>
              <a:t>Super Power </a:t>
            </a:r>
            <a:r>
              <a:rPr lang="en-US" dirty="0" smtClean="0"/>
              <a:t>if you use it.  It will either drive you crazy causing you to overlook the gift that you are by hyper-coveting what someone else supposedly has.  Or, it will allow you to view your circumstances with a new perspective in that “there </a:t>
            </a:r>
            <a:r>
              <a:rPr lang="en-US" dirty="0"/>
              <a:t>is no “race,” but </a:t>
            </a:r>
            <a:r>
              <a:rPr lang="en-US" dirty="0" smtClean="0"/>
              <a:t>rather there </a:t>
            </a:r>
            <a:r>
              <a:rPr lang="en-US" dirty="0"/>
              <a:t>is a starting line</a:t>
            </a:r>
            <a:r>
              <a:rPr lang="en-US" dirty="0" smtClean="0"/>
              <a:t>.”    Dr. Morgan &amp; Mel Robins</a:t>
            </a:r>
          </a:p>
          <a:p>
            <a:pPr algn="ctr"/>
            <a:endParaRPr lang="en-US" dirty="0" smtClean="0"/>
          </a:p>
          <a:p>
            <a:pPr algn="ctr"/>
            <a:endParaRPr lang="en-US" dirty="0"/>
          </a:p>
          <a:p>
            <a:pPr algn="ctr"/>
            <a:r>
              <a:rPr lang="en-US" dirty="0" smtClean="0"/>
              <a:t>Dr. </a:t>
            </a:r>
            <a:r>
              <a:rPr lang="en-US" dirty="0" err="1" smtClean="0"/>
              <a:t>Thema’s</a:t>
            </a:r>
            <a:r>
              <a:rPr lang="en-US" smtClean="0"/>
              <a:t> take…</a:t>
            </a:r>
            <a:endParaRPr lang="en-US" dirty="0" smtClean="0"/>
          </a:p>
          <a:p>
            <a:pPr algn="ctr"/>
            <a:r>
              <a:rPr lang="en-US" dirty="0" smtClean="0"/>
              <a:t>“Don’t make other people your thermometer.  Instead, pay attention to the voice within you that will let you know how you feel and make space to cultivate the behavior you desire for yourself-minus the effort of trying to duplicate their actions.</a:t>
            </a:r>
          </a:p>
          <a:p>
            <a:pPr algn="ctr"/>
            <a:endParaRPr lang="en-US" dirty="0"/>
          </a:p>
          <a:p>
            <a:pPr algn="ctr"/>
            <a:endParaRPr lang="en-US" dirty="0" smtClean="0"/>
          </a:p>
        </p:txBody>
      </p:sp>
    </p:spTree>
    <p:extLst>
      <p:ext uri="{BB962C8B-B14F-4D97-AF65-F5344CB8AC3E}">
        <p14:creationId xmlns:p14="http://schemas.microsoft.com/office/powerpoint/2010/main" val="29271544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2">
      <a:dk1>
        <a:sysClr val="windowText" lastClr="000000"/>
      </a:dk1>
      <a:lt1>
        <a:sysClr val="window" lastClr="FFFFFF"/>
      </a:lt1>
      <a:dk2>
        <a:srgbClr val="EE5818"/>
      </a:dk2>
      <a:lt2>
        <a:srgbClr val="EBEBEB"/>
      </a:lt2>
      <a:accent1>
        <a:srgbClr val="FF0066"/>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C52E586303294A99EC88D59836F83F" ma:contentTypeVersion="17" ma:contentTypeDescription="Create a new document." ma:contentTypeScope="" ma:versionID="cce96da4abd869e86e8d07472000f8db">
  <xsd:schema xmlns:xsd="http://www.w3.org/2001/XMLSchema" xmlns:xs="http://www.w3.org/2001/XMLSchema" xmlns:p="http://schemas.microsoft.com/office/2006/metadata/properties" xmlns:ns3="8feb6d53-951d-49d9-af47-0b82bb470ec1" xmlns:ns4="d6e61a95-be3c-495e-8e35-ef0e73f48f85" targetNamespace="http://schemas.microsoft.com/office/2006/metadata/properties" ma:root="true" ma:fieldsID="485172d25e7e8c7de57b0eb4fcdbd0c1" ns3:_="" ns4:_="">
    <xsd:import namespace="8feb6d53-951d-49d9-af47-0b82bb470ec1"/>
    <xsd:import namespace="d6e61a95-be3c-495e-8e35-ef0e73f48f8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b6d53-951d-49d9-af47-0b82bb470e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e61a95-be3c-495e-8e35-ef0e73f48f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F3E627-C64B-467D-98EF-2247F99D4F21}">
  <ds:schemaRefs>
    <ds:schemaRef ds:uri="http://schemas.microsoft.com/office/2006/documentManagement/types"/>
    <ds:schemaRef ds:uri="http://purl.org/dc/elements/1.1/"/>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d6e61a95-be3c-495e-8e35-ef0e73f48f85"/>
    <ds:schemaRef ds:uri="8feb6d53-951d-49d9-af47-0b82bb470ec1"/>
    <ds:schemaRef ds:uri="http://www.w3.org/XML/1998/namespace"/>
  </ds:schemaRefs>
</ds:datastoreItem>
</file>

<file path=customXml/itemProps2.xml><?xml version="1.0" encoding="utf-8"?>
<ds:datastoreItem xmlns:ds="http://schemas.openxmlformats.org/officeDocument/2006/customXml" ds:itemID="{4E76F431-977F-48B1-B548-E9C837FA97F6}">
  <ds:schemaRefs>
    <ds:schemaRef ds:uri="http://schemas.microsoft.com/sharepoint/v3/contenttype/forms"/>
  </ds:schemaRefs>
</ds:datastoreItem>
</file>

<file path=customXml/itemProps3.xml><?xml version="1.0" encoding="utf-8"?>
<ds:datastoreItem xmlns:ds="http://schemas.openxmlformats.org/officeDocument/2006/customXml" ds:itemID="{3A2A6523-5B90-44D2-85C6-BA802252D0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b6d53-951d-49d9-af47-0b82bb470ec1"/>
    <ds:schemaRef ds:uri="d6e61a95-be3c-495e-8e35-ef0e73f48f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1327</TotalTime>
  <Words>1060</Words>
  <Application>Microsoft Office PowerPoint</Application>
  <PresentationFormat>Widescreen</PresentationFormat>
  <Paragraphs>128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Bell MT</vt:lpstr>
      <vt:lpstr>Calibri</vt:lpstr>
      <vt:lpstr>Century Gothic</vt:lpstr>
      <vt:lpstr>Wingdings 3</vt:lpstr>
      <vt:lpstr>Ion</vt:lpstr>
      <vt:lpstr> An Authentic Life Series w/  Dr. LaTasha Morgan ©2025  -A 10 Week Wellness Group-   A journey to self-discovery, courage and authenticity to be who God PURPOSED you to be!   Alfred Street Baptist Church Office of Christian Care and Counseling Rev. Dr. Howard-John Wesley- Senior Pastor   </vt:lpstr>
      <vt:lpstr>PowerPoint Presentation</vt:lpstr>
      <vt:lpstr>-Chapter 3 Healing Insecurity and Unworthiness </vt:lpstr>
      <vt:lpstr>Tools For the Journey (Chapter 1 Recap):</vt:lpstr>
      <vt:lpstr>Tools For the Journey (Chapter 2- Self Abandonment Recap):</vt:lpstr>
      <vt:lpstr>PowerPoint Presentation</vt:lpstr>
      <vt:lpstr>PowerPoint Presentation</vt:lpstr>
      <vt:lpstr>The Root of Insecurity and Unworthiness</vt:lpstr>
      <vt:lpstr>Release Comparison </vt:lpstr>
      <vt:lpstr>Shift Your Focus</vt:lpstr>
      <vt:lpstr>Shift Your Focus cont’d…</vt:lpstr>
      <vt:lpstr>Holding Yourself Hostage? </vt:lpstr>
      <vt:lpstr>Address Insecurity by examining cognitive distortions…</vt:lpstr>
      <vt:lpstr>Homework (p. 33)</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matters of the heart</dc:title>
  <dc:creator>LaTasha Morgan</dc:creator>
  <cp:lastModifiedBy>LaTasha Morgan</cp:lastModifiedBy>
  <cp:revision>62</cp:revision>
  <dcterms:created xsi:type="dcterms:W3CDTF">2025-04-28T21:25:22Z</dcterms:created>
  <dcterms:modified xsi:type="dcterms:W3CDTF">2025-06-02T22:29:48Z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0x01010096C52E586303294A99EC88D59836F83F</vt:lpwstr>
  </property>
</Properties>
</file>